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119"/>
  </p:notesMasterIdLst>
  <p:sldIdLst>
    <p:sldId id="256" r:id="rId2"/>
    <p:sldId id="344" r:id="rId3"/>
    <p:sldId id="343" r:id="rId4"/>
    <p:sldId id="257" r:id="rId5"/>
    <p:sldId id="284" r:id="rId6"/>
    <p:sldId id="258" r:id="rId7"/>
    <p:sldId id="345" r:id="rId8"/>
    <p:sldId id="346" r:id="rId9"/>
    <p:sldId id="347" r:id="rId10"/>
    <p:sldId id="348" r:id="rId11"/>
    <p:sldId id="349" r:id="rId12"/>
    <p:sldId id="350" r:id="rId13"/>
    <p:sldId id="351" r:id="rId14"/>
    <p:sldId id="352" r:id="rId15"/>
    <p:sldId id="353" r:id="rId16"/>
    <p:sldId id="355" r:id="rId17"/>
    <p:sldId id="368" r:id="rId18"/>
    <p:sldId id="356" r:id="rId19"/>
    <p:sldId id="358" r:id="rId20"/>
    <p:sldId id="359" r:id="rId21"/>
    <p:sldId id="360" r:id="rId22"/>
    <p:sldId id="361" r:id="rId23"/>
    <p:sldId id="362" r:id="rId24"/>
    <p:sldId id="363" r:id="rId25"/>
    <p:sldId id="369" r:id="rId26"/>
    <p:sldId id="370" r:id="rId27"/>
    <p:sldId id="371" r:id="rId28"/>
    <p:sldId id="372" r:id="rId29"/>
    <p:sldId id="458" r:id="rId30"/>
    <p:sldId id="459" r:id="rId31"/>
    <p:sldId id="460" r:id="rId32"/>
    <p:sldId id="461" r:id="rId33"/>
    <p:sldId id="357" r:id="rId34"/>
    <p:sldId id="364" r:id="rId35"/>
    <p:sldId id="365" r:id="rId36"/>
    <p:sldId id="366" r:id="rId37"/>
    <p:sldId id="367" r:id="rId38"/>
    <p:sldId id="377" r:id="rId39"/>
    <p:sldId id="378" r:id="rId40"/>
    <p:sldId id="379" r:id="rId41"/>
    <p:sldId id="380" r:id="rId42"/>
    <p:sldId id="381" r:id="rId43"/>
    <p:sldId id="382" r:id="rId44"/>
    <p:sldId id="383" r:id="rId45"/>
    <p:sldId id="385" r:id="rId46"/>
    <p:sldId id="462" r:id="rId47"/>
    <p:sldId id="384" r:id="rId48"/>
    <p:sldId id="386" r:id="rId49"/>
    <p:sldId id="387" r:id="rId50"/>
    <p:sldId id="394" r:id="rId51"/>
    <p:sldId id="388" r:id="rId52"/>
    <p:sldId id="389" r:id="rId53"/>
    <p:sldId id="390" r:id="rId54"/>
    <p:sldId id="391" r:id="rId55"/>
    <p:sldId id="392" r:id="rId56"/>
    <p:sldId id="393" r:id="rId57"/>
    <p:sldId id="395" r:id="rId58"/>
    <p:sldId id="396" r:id="rId59"/>
    <p:sldId id="397" r:id="rId60"/>
    <p:sldId id="398" r:id="rId61"/>
    <p:sldId id="399" r:id="rId62"/>
    <p:sldId id="400" r:id="rId63"/>
    <p:sldId id="401" r:id="rId64"/>
    <p:sldId id="402" r:id="rId65"/>
    <p:sldId id="403" r:id="rId66"/>
    <p:sldId id="404" r:id="rId67"/>
    <p:sldId id="405" r:id="rId68"/>
    <p:sldId id="406" r:id="rId69"/>
    <p:sldId id="409" r:id="rId70"/>
    <p:sldId id="411" r:id="rId71"/>
    <p:sldId id="407" r:id="rId72"/>
    <p:sldId id="408" r:id="rId73"/>
    <p:sldId id="412" r:id="rId74"/>
    <p:sldId id="413" r:id="rId75"/>
    <p:sldId id="414" r:id="rId76"/>
    <p:sldId id="415" r:id="rId77"/>
    <p:sldId id="416" r:id="rId78"/>
    <p:sldId id="417" r:id="rId79"/>
    <p:sldId id="418" r:id="rId80"/>
    <p:sldId id="425" r:id="rId81"/>
    <p:sldId id="437" r:id="rId82"/>
    <p:sldId id="426" r:id="rId83"/>
    <p:sldId id="427" r:id="rId84"/>
    <p:sldId id="420" r:id="rId85"/>
    <p:sldId id="421" r:id="rId86"/>
    <p:sldId id="422" r:id="rId87"/>
    <p:sldId id="423" r:id="rId88"/>
    <p:sldId id="424" r:id="rId89"/>
    <p:sldId id="428" r:id="rId90"/>
    <p:sldId id="429" r:id="rId91"/>
    <p:sldId id="430" r:id="rId92"/>
    <p:sldId id="431" r:id="rId93"/>
    <p:sldId id="432" r:id="rId94"/>
    <p:sldId id="435" r:id="rId95"/>
    <p:sldId id="433" r:id="rId96"/>
    <p:sldId id="434" r:id="rId97"/>
    <p:sldId id="436" r:id="rId98"/>
    <p:sldId id="438" r:id="rId99"/>
    <p:sldId id="439" r:id="rId100"/>
    <p:sldId id="440" r:id="rId101"/>
    <p:sldId id="441" r:id="rId102"/>
    <p:sldId id="442" r:id="rId103"/>
    <p:sldId id="443" r:id="rId104"/>
    <p:sldId id="448" r:id="rId105"/>
    <p:sldId id="449" r:id="rId106"/>
    <p:sldId id="450" r:id="rId107"/>
    <p:sldId id="451" r:id="rId108"/>
    <p:sldId id="452" r:id="rId109"/>
    <p:sldId id="453" r:id="rId110"/>
    <p:sldId id="444" r:id="rId111"/>
    <p:sldId id="445" r:id="rId112"/>
    <p:sldId id="446" r:id="rId113"/>
    <p:sldId id="447" r:id="rId114"/>
    <p:sldId id="454" r:id="rId115"/>
    <p:sldId id="455" r:id="rId116"/>
    <p:sldId id="456" r:id="rId117"/>
    <p:sldId id="457"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C5C9"/>
    <a:srgbClr val="568424"/>
    <a:srgbClr val="33CC33"/>
    <a:srgbClr val="CFBC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74" autoAdjust="0"/>
    <p:restoredTop sz="94660"/>
  </p:normalViewPr>
  <p:slideViewPr>
    <p:cSldViewPr snapToGrid="0">
      <p:cViewPr varScale="1">
        <p:scale>
          <a:sx n="60" d="100"/>
          <a:sy n="60" d="100"/>
        </p:scale>
        <p:origin x="11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0:48.1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6844 8978 0,'0'-17'62,"18"17"-62,299-124 47,-228 124-31,246 35 0,-159-35-16,-141 71 15,106-36 1,-17 0-16,-71-17 15,176-18-15,53-35 16,-35 35-16,-35 0 16,35 0-1,-35 0-15,-177 0 16,-17 0-16,-1 0 16,36 0-16,-18 0 31,-17 0-31,0 0 15,-1 17 1,36-17 15,53 0-15,70 0-16,71 0 16,-194 0-16,106 0 15,88 0-15,-71 0 16,71 0-16,-106 0 15,71 0-15,-53 0 16,-18 0-16,-70 0 16,17 0-16,-18 0 15,-34 0-15,-19 0 16,36-35-16,-18 35 16,1 0-1,-19 0 1,1 0-16,0 0 156,17 0-156,0 0 16,71 0-16,-18 0 15,-17 0-15,70 0 16,-71 0-16,107 0 16,123 0-16,-71 0 15,-17 0 1,-160 0-16,195 35 0,-229-35 15,53 0 1,123 0 0,53 0-16,35 0 0,35 0 15,-17 0-15,18 0 16,-36 0 0,-70 0-16,-71 0 15,-53 0-15,-53 0 16,36 0-16,35 0 15,17 0-15,-52 0 16,-1 0-16,1 0 16,-54 0-1,36 0 17,-53-17-32,88 17 15,-17 0-15,17 0 16,-53 0-16,71 0 15,0 0-15,-18 0 16,-17 0-16,-18 0 16,-18 0-16,0 0 15,-17 17-15,35-17 16,-35 0-16,-1 0 16,1 0-1,-1 0 32</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9:01.0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3969 14393 0,'-35'53'235,"35"-35"-126,35-36-78,106-70-31,53 0 16,-35 17-16,88 18 16,-124 0-16,-70 36 15,0 17 1,53-18-16,106 18 16,-18 0-16,-141 0 15,-36 0-15,1 35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50:32.9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4728 4762 0,'35'0'281,"-18"0"-265,54 0-16,-18 0 16,17 0-16,1 0 15,0 0-15,-54 0 16,19 0-16,16 0 16,107 0-1,-88 0-15,35 0 16,-36 0-16,-17 0 15,35 0-15,-70 0 16,35 0-16,17 0 16,-17-17-16,35-1 15,-70 18 1,70-17 0,36-1-1,-1-35-15,-17 35 16,18-35-16,-54 36 15,-52 17 1,52-35 0,-52 35-16,53-18 15,-1 18-15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51:01.5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15875 6279 0,'36'-17'16,"-19"-1"0,1 18 15,0-17-15,-1 17-1,18-18-15,36 0 16,-53 18-16,17 0 15,53-53 1,18 53-16,70 0 16,36 0-16,0 0 15,-195 0-15,19 0 16,158 0-16,-53-53 16,123 0-16,-17 18 15,0 35-15,35 0 16,-176 0-16,-88 0 15,211 0-15,36 35 16,52-17-16,-70 17 16,-35 18-16,-194-53 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51:03.1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10266 6332 0,'53'0'94,"0"0"-79,18 0-15,70 0 16,-71 0-16,71 36 16,106-36-16,71 0 15,70 0-15,0 0 16,-71 0-16,-299 0 16,194 0-16,211 0 15,-70 0-15,-318 0 16,212 0-16,71 70 15,-1-52-15,-229-18 16,18 123-16,-18-123 16,-52 0-16,-1 36 15,-18-19-15,1-17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51:50.9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4992 6932 0,'35'-18'172,"1"18"-141,34 0-15,1-52-16,-71 34 15,17 0-15,125 1 16,-37-54 15,72 18-31,-18-35 16,-18 70-16,-88-17 15,-18 17-15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0:49.7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4886 10125 0,'88'0'62,"124"0"-46,-35 0-16,105-36 16,-35 36-16,-124 0 15,142 0-15,-177 0 16,-70 0-16,246 0 16,-211 0-16,88 0 15,335 0-15,-370 0 16,177 0-16,69 0 15,-175 0-15,140 36 16,1-36-16,34 35 16,-34-35-16,-300 0 15,70 0 17,-35 18-32,53-18 15,-18 17 1,-35-17-16,35 0 15,18 36-15,-53-19 16,0-17-16,-18 18 16,-18-18-16,36 17 15,106-17 1,18 0-16,34 0 16,71 0-16,-35 0 15,-70 0-15,70 0 16,-89 0-16,-52 0 15,35 0-15,-35 0 16,0 0-16,-88 0 16,-18-17-1,35 17-15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2:45.0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6668 16351 0,'0'0'0,"106"0"109,194-70-93,52 17-16,-34 53 15,-18 0-15,-283 0 16,160 35 0,70-17-16,70-18 15,1 0-15,-36 53 16,-264-53-16,52 0 15,177 35-15,35-17 16,-123 17-16,-88-35 16,211 70-1,0-17-15,18 18 0,-194-71 16,-53 0 0,-1 17-1,37 19-15,34-19 16,-52 36-16,52-35 15,18 17-15,89 18 16,-89-35-16,0-18 16,70 0-16,-122 0 15,-72 0-15,54 0 16,88 0-16,52 0 16,-70 0-16,1 0 15,-54 0-15,-71 17 16,19-17 15,-19 0 32,1 0-63</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3:55.3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15805 5803 0,'35'0'109,"0"0"-109,1 0 32,175-53-17,71 53-15,107 0 16,-107 0-16,0 0 16,0 0-16,-70 0 15,105 0-15,-34 0 16,-1 0-1,0 0-15,-141 0 16,0 18 0,71-18-16,0 18 15,-142-1-15,1-17 16,35 53-16,-18-35 16,-71-18-16,19 0 62,17 0-46,-1 0-16,-34 0 15,0 0 1,-1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5:26.0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3899 5292 0,'0'35'125,"52"18"-109,-16 0-16,-1-36 31,0 19-31,36-19 16,158 19-16,-176-36 15,106 0-15,88 0 16,-177 0-16,-17-18 15,159-35-15,52-35 32,248-18-32,-159 18 0,-71 35 15,-229 18-15,-35 35 16,87 0-16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5:27.4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4093 7373 0,'0'18'78,"0"-1"-31,0 1-16,0 0 0,88-18-15,-35 0-16,105 0 15,-52 0-15,88-36 16,88-52-16,-123 70 16,-106 54-1,18-54-15,176-35 16,-36 36 0,36-36-16,-53 17 15,-17 36-15,-71 0 16,-1 0-16,-69-17 15,17 17-15,-36-18 16,18 18 156,1 0-156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6:01.6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3793 9119 0,'0'71'156,"0"52"-140,35-17-16,18-88 47,-18 52-32,0-70 16,1 0-31,17 0 16,-18 0-16,18 0 16,0-35-16,17 17 15,-17-34-15,0 16 16,71-34 0,-107 70-16,160-88 15,-36 17-15,53-53 16,-159 124-1,36-88-15,-18 71 16,-36 17-16,18 0 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6:10.0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3581 10636 0,'0'18'234,"18"0"-218,-1-18 30,1 0-14,0 0 30,34 0-62,37-36 16,-72 19-16,72-1 15,34 0-15,-17 1 16,123-36-16,-176 53 16,53 0-16,-36-35 15,-52 35-15,106-71 16,-36 53-16,-71 18 16,72-35-16,105-18 15,-89 18-15,54-18 16,-35 18-1,-71 17-15,-36 18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2T05:46:29.9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3687 12559 0,'0'18'125,"0"17"-109,0-18 0,0 1-1,17 0 63,36-18-62,36-53-16,16 35 16,-52 1-16,88-89 15,-70 106-15,0-18 16,87 0-16,-17-35 15,-70 36 1,35-1 0,0-17-1,-18 0-15,0-18 0,71-18 16,-106 71-16,-36 0 16,54 0 30,-36-17-30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83D6C-EE42-43AB-8734-F07FFFC472C4}" type="datetimeFigureOut">
              <a:rPr lang="en-US" smtClean="0"/>
              <a:t>27-Apr-20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D3F7B-40ED-47AB-A037-431DAA4AC917}" type="slidenum">
              <a:rPr lang="en-US" smtClean="0"/>
              <a:t>‹#›</a:t>
            </a:fld>
            <a:endParaRPr lang="en-US"/>
          </a:p>
        </p:txBody>
      </p:sp>
    </p:spTree>
    <p:extLst>
      <p:ext uri="{BB962C8B-B14F-4D97-AF65-F5344CB8AC3E}">
        <p14:creationId xmlns:p14="http://schemas.microsoft.com/office/powerpoint/2010/main" val="375869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0D3F7B-40ED-47AB-A037-431DAA4AC917}" type="slidenum">
              <a:rPr lang="en-US" smtClean="0"/>
              <a:t>1</a:t>
            </a:fld>
            <a:endParaRPr lang="en-US"/>
          </a:p>
        </p:txBody>
      </p:sp>
    </p:spTree>
    <p:extLst>
      <p:ext uri="{BB962C8B-B14F-4D97-AF65-F5344CB8AC3E}">
        <p14:creationId xmlns:p14="http://schemas.microsoft.com/office/powerpoint/2010/main" val="327096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0D3F7B-40ED-47AB-A037-431DAA4AC917}" type="slidenum">
              <a:rPr lang="en-US" smtClean="0"/>
              <a:t>2</a:t>
            </a:fld>
            <a:endParaRPr lang="en-US"/>
          </a:p>
        </p:txBody>
      </p:sp>
    </p:spTree>
    <p:extLst>
      <p:ext uri="{BB962C8B-B14F-4D97-AF65-F5344CB8AC3E}">
        <p14:creationId xmlns:p14="http://schemas.microsoft.com/office/powerpoint/2010/main" val="213172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0D3F7B-40ED-47AB-A037-431DAA4AC917}" type="slidenum">
              <a:rPr lang="en-US" smtClean="0"/>
              <a:t>3</a:t>
            </a:fld>
            <a:endParaRPr lang="en-US"/>
          </a:p>
        </p:txBody>
      </p:sp>
    </p:spTree>
    <p:extLst>
      <p:ext uri="{BB962C8B-B14F-4D97-AF65-F5344CB8AC3E}">
        <p14:creationId xmlns:p14="http://schemas.microsoft.com/office/powerpoint/2010/main" val="310447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0D3F7B-40ED-47AB-A037-431DAA4AC917}" type="slidenum">
              <a:rPr lang="en-US" smtClean="0"/>
              <a:t>4</a:t>
            </a:fld>
            <a:endParaRPr lang="en-US"/>
          </a:p>
        </p:txBody>
      </p:sp>
    </p:spTree>
    <p:extLst>
      <p:ext uri="{BB962C8B-B14F-4D97-AF65-F5344CB8AC3E}">
        <p14:creationId xmlns:p14="http://schemas.microsoft.com/office/powerpoint/2010/main" val="597435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0D3F7B-40ED-47AB-A037-431DAA4AC917}" type="slidenum">
              <a:rPr lang="en-US" smtClean="0"/>
              <a:t>5</a:t>
            </a:fld>
            <a:endParaRPr lang="en-US"/>
          </a:p>
        </p:txBody>
      </p:sp>
    </p:spTree>
    <p:extLst>
      <p:ext uri="{BB962C8B-B14F-4D97-AF65-F5344CB8AC3E}">
        <p14:creationId xmlns:p14="http://schemas.microsoft.com/office/powerpoint/2010/main" val="85015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0D3F7B-40ED-47AB-A037-431DAA4AC917}" type="slidenum">
              <a:rPr lang="en-US" smtClean="0"/>
              <a:t>6</a:t>
            </a:fld>
            <a:endParaRPr lang="en-US"/>
          </a:p>
        </p:txBody>
      </p:sp>
    </p:spTree>
    <p:extLst>
      <p:ext uri="{BB962C8B-B14F-4D97-AF65-F5344CB8AC3E}">
        <p14:creationId xmlns:p14="http://schemas.microsoft.com/office/powerpoint/2010/main" val="46334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0D3F7B-40ED-47AB-A037-431DAA4AC917}" type="slidenum">
              <a:rPr lang="en-US" smtClean="0"/>
              <a:t>9</a:t>
            </a:fld>
            <a:endParaRPr lang="en-US"/>
          </a:p>
        </p:txBody>
      </p:sp>
    </p:spTree>
    <p:extLst>
      <p:ext uri="{BB962C8B-B14F-4D97-AF65-F5344CB8AC3E}">
        <p14:creationId xmlns:p14="http://schemas.microsoft.com/office/powerpoint/2010/main" val="311628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0D3F7B-40ED-47AB-A037-431DAA4AC917}" type="slidenum">
              <a:rPr lang="en-US" smtClean="0"/>
              <a:t>10</a:t>
            </a:fld>
            <a:endParaRPr lang="en-US"/>
          </a:p>
        </p:txBody>
      </p:sp>
    </p:spTree>
    <p:extLst>
      <p:ext uri="{BB962C8B-B14F-4D97-AF65-F5344CB8AC3E}">
        <p14:creationId xmlns:p14="http://schemas.microsoft.com/office/powerpoint/2010/main" val="391787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0D3F7B-40ED-47AB-A037-431DAA4AC917}" type="slidenum">
              <a:rPr lang="en-US" smtClean="0"/>
              <a:t>11</a:t>
            </a:fld>
            <a:endParaRPr lang="en-US"/>
          </a:p>
        </p:txBody>
      </p:sp>
    </p:spTree>
    <p:extLst>
      <p:ext uri="{BB962C8B-B14F-4D97-AF65-F5344CB8AC3E}">
        <p14:creationId xmlns:p14="http://schemas.microsoft.com/office/powerpoint/2010/main" val="3828042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381B272-C092-4541-9508-A88B14A7C513}" type="datetime1">
              <a:rPr lang="en-US" smtClean="0"/>
              <a:t>27-Apr-20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327151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CF8F8CF-2EBE-49AE-8CBE-82D971B7D3BE}" type="datetime1">
              <a:rPr lang="en-US" smtClean="0"/>
              <a:t>27-Apr-20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744475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EBFF9A1-1C27-4601-B3D7-8387960A443A}" type="datetime1">
              <a:rPr lang="en-US" smtClean="0"/>
              <a:t>27-Apr-20</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8CE55FB-C8CE-43BD-8EBC-C060BF5D6D85}" type="slidenum">
              <a:rPr lang="en-US" smtClean="0"/>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79256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C1DB2821-1A82-4C91-857E-68E395D9A16E}" type="datetime1">
              <a:rPr lang="en-US" smtClean="0"/>
              <a:t>27-Apr-20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1057385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4C7A5578-8C02-495F-ABD3-EBFB3B2F449C}" type="datetime1">
              <a:rPr lang="en-US" smtClean="0"/>
              <a:t>27-Apr-20</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8CE55FB-C8CE-43BD-8EBC-C060BF5D6D85}" type="slidenum">
              <a:rPr lang="en-US" smtClean="0"/>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43743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F398DD0-AE69-4AE6-8712-44D8324E1517}" type="datetime1">
              <a:rPr lang="en-US" smtClean="0"/>
              <a:t>27-Apr-20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294047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F379E2-463B-43C7-B6BE-F08E386F26F7}" type="datetime1">
              <a:rPr lang="en-US" smtClean="0"/>
              <a:t>27-Apr-20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1585001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77AFC0-F209-4104-9784-517A9D68BBBF}" type="datetime1">
              <a:rPr lang="en-US" smtClean="0"/>
              <a:t>27-Apr-20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671364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fld id="{59A4D042-2FB2-46DD-A223-36E05EEF94B4}" type="slidenum">
              <a:rPr lang="en-US" altLang="en-US"/>
              <a:pPr/>
              <a:t>‹#›</a:t>
            </a:fld>
            <a:endParaRPr lang="en-US" altLang="en-US"/>
          </a:p>
        </p:txBody>
      </p:sp>
    </p:spTree>
    <p:extLst>
      <p:ext uri="{BB962C8B-B14F-4D97-AF65-F5344CB8AC3E}">
        <p14:creationId xmlns:p14="http://schemas.microsoft.com/office/powerpoint/2010/main" val="3610399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371600"/>
            <a:ext cx="41529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4000500"/>
            <a:ext cx="41529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304800" y="6477000"/>
            <a:ext cx="1905000" cy="381000"/>
          </a:xfrm>
        </p:spPr>
        <p:txBody>
          <a:bodyPr/>
          <a:lstStyle>
            <a:lvl1pPr>
              <a:defRPr/>
            </a:lvl1pPr>
          </a:lstStyle>
          <a:p>
            <a:pPr>
              <a:defRPr/>
            </a:pPr>
            <a:fld id="{FE3DBBCD-7564-4207-8C7A-476337F997AA}" type="datetime4">
              <a:rPr lang="en-US"/>
              <a:pPr>
                <a:defRPr/>
              </a:pPr>
              <a:t>April 27, 2020</a:t>
            </a:fld>
            <a:endParaRPr lang="en-US"/>
          </a:p>
        </p:txBody>
      </p:sp>
      <p:sp>
        <p:nvSpPr>
          <p:cNvPr id="7" name="Footer Placeholder 6"/>
          <p:cNvSpPr>
            <a:spLocks noGrp="1"/>
          </p:cNvSpPr>
          <p:nvPr>
            <p:ph type="ftr" sz="quarter" idx="11"/>
          </p:nvPr>
        </p:nvSpPr>
        <p:spPr>
          <a:xfrm>
            <a:off x="3352800" y="6477000"/>
            <a:ext cx="2895600" cy="381000"/>
          </a:xfrm>
        </p:spPr>
        <p:txBody>
          <a:bodyPr/>
          <a:lstStyle>
            <a:lvl1pPr>
              <a:defRPr/>
            </a:lvl1pPr>
          </a:lstStyle>
          <a:p>
            <a:pPr>
              <a:defRPr/>
            </a:pPr>
            <a:r>
              <a:rPr lang="en-US"/>
              <a:t>Classification..... S. NandaGopalan, BIT</a:t>
            </a:r>
          </a:p>
        </p:txBody>
      </p:sp>
      <p:sp>
        <p:nvSpPr>
          <p:cNvPr id="8" name="Slide Number Placeholder 7"/>
          <p:cNvSpPr>
            <a:spLocks noGrp="1"/>
          </p:cNvSpPr>
          <p:nvPr>
            <p:ph type="sldNum" sz="quarter" idx="12"/>
          </p:nvPr>
        </p:nvSpPr>
        <p:spPr>
          <a:xfrm>
            <a:off x="7239000" y="6477000"/>
            <a:ext cx="1905000" cy="381000"/>
          </a:xfrm>
        </p:spPr>
        <p:txBody>
          <a:bodyPr/>
          <a:lstStyle>
            <a:lvl1pPr>
              <a:defRPr/>
            </a:lvl1pPr>
          </a:lstStyle>
          <a:p>
            <a:fld id="{888A7AC7-6D45-4E00-9F7A-8747CCA681B0}" type="slidenum">
              <a:rPr lang="en-US" altLang="en-US"/>
              <a:pPr/>
              <a:t>‹#›</a:t>
            </a:fld>
            <a:endParaRPr lang="en-US" altLang="en-US"/>
          </a:p>
        </p:txBody>
      </p:sp>
    </p:spTree>
    <p:extLst>
      <p:ext uri="{BB962C8B-B14F-4D97-AF65-F5344CB8AC3E}">
        <p14:creationId xmlns:p14="http://schemas.microsoft.com/office/powerpoint/2010/main" val="3377857209"/>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1447" y="624110"/>
            <a:ext cx="7172953" cy="890058"/>
          </a:xfrm>
        </p:spPr>
        <p:txBody>
          <a:bodyPr>
            <a:noAutofit/>
          </a:bodyPr>
          <a:lstStyle>
            <a:lvl1pPr>
              <a:defRPr sz="4000" b="1">
                <a:solidFill>
                  <a:srgbClr val="002060"/>
                </a:solidFill>
                <a:latin typeface="Sitka Display" panose="02000505000000020004"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1358415" y="1582993"/>
            <a:ext cx="7175986" cy="4699820"/>
          </a:xfrm>
        </p:spPr>
        <p:txBody>
          <a:bodyPr/>
          <a:lstStyle>
            <a:lvl1pPr>
              <a:buClr>
                <a:srgbClr val="0070C0"/>
              </a:buClr>
              <a:buSzPct val="80000"/>
              <a:defRPr sz="24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buClr>
                <a:srgbClr val="00B050"/>
              </a:buClr>
              <a:buFont typeface="Wingdings" panose="05000000000000000000" pitchFamily="2" charset="2"/>
              <a:buChar char="§"/>
              <a:defRPr sz="2000">
                <a:latin typeface="Sitka Text" panose="02000505000000020004" pitchFamily="2" charset="0"/>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363166A-4634-4074-B9EA-3CD4B67101B0}" type="datetime1">
              <a:rPr lang="en-US" smtClean="0"/>
              <a:t>27-Apr-20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432619" y="787783"/>
            <a:ext cx="663587" cy="352759"/>
          </a:xfrm>
        </p:spPr>
        <p:txBody>
          <a:bodyPr/>
          <a:lstStyle>
            <a:lvl1pPr>
              <a:defRPr sz="1400"/>
            </a:lvl1pPr>
          </a:lstStyle>
          <a:p>
            <a:fld id="{18CE55FB-C8CE-43BD-8EBC-C060BF5D6D85}" type="slidenum">
              <a:rPr lang="en-US" smtClean="0"/>
              <a:pPr/>
              <a:t>‹#›</a:t>
            </a:fld>
            <a:endParaRPr lang="en-US" dirty="0"/>
          </a:p>
        </p:txBody>
      </p:sp>
      <p:sp>
        <p:nvSpPr>
          <p:cNvPr id="8" name="Rectangle 7"/>
          <p:cNvSpPr/>
          <p:nvPr userDrawn="1"/>
        </p:nvSpPr>
        <p:spPr>
          <a:xfrm>
            <a:off x="170121" y="6475228"/>
            <a:ext cx="8973880" cy="38277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Playfair Display" panose="00000500000000000000" pitchFamily="2" charset="0"/>
              </a:rPr>
              <a:t>Dr. S. Nandagopalan</a:t>
            </a:r>
            <a:endParaRPr lang="en-US" sz="1400" dirty="0">
              <a:latin typeface="Playfair Display" panose="00000500000000000000" pitchFamily="2" charset="0"/>
            </a:endParaRPr>
          </a:p>
        </p:txBody>
      </p:sp>
    </p:spTree>
    <p:extLst>
      <p:ext uri="{BB962C8B-B14F-4D97-AF65-F5344CB8AC3E}">
        <p14:creationId xmlns:p14="http://schemas.microsoft.com/office/powerpoint/2010/main" val="37144170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solidFill>
                  <a:srgbClr val="002060"/>
                </a:solidFill>
                <a:latin typeface="Sitka Small" panose="02000505000000020004" pitchFamily="2"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21B96D-F3AD-4AAC-89E1-73B09C32A1CE}" type="datetime1">
              <a:rPr lang="en-US" smtClean="0"/>
              <a:t>27-Apr-20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285135" y="3244141"/>
            <a:ext cx="811071" cy="337260"/>
          </a:xfrm>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39117857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BEB523-27EF-4352-8907-4643C3EFA2FB}" type="datetime1">
              <a:rPr lang="en-US" smtClean="0"/>
              <a:t>27-Apr-20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3818621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CA9EE3-B1BD-47A0-A378-AB431CB85A54}" type="datetime1">
              <a:rPr lang="en-US" smtClean="0"/>
              <a:t>27-Apr-20</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3036862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E672A4-9D8D-4C41-9E7B-35CCC40CDD06}" type="datetime1">
              <a:rPr lang="en-US" smtClean="0"/>
              <a:t>27-Apr-20</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3937036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DC3190-6EB4-4175-A417-AA4AABD623A8}" type="datetime1">
              <a:rPr lang="en-US" smtClean="0"/>
              <a:t>27-Apr-20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157070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6EBE810-E24F-4EE5-BA7E-6A7614D39909}" type="datetime1">
              <a:rPr lang="en-US" smtClean="0"/>
              <a:t>27-Apr-20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3537761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E2DBC49-E886-4D52-A9F7-E31CDE2571A3}" type="datetime1">
              <a:rPr lang="en-US" smtClean="0"/>
              <a:t>27-Apr-20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8CE55FB-C8CE-43BD-8EBC-C060BF5D6D85}" type="slidenum">
              <a:rPr lang="en-US" smtClean="0"/>
              <a:t>‹#›</a:t>
            </a:fld>
            <a:endParaRPr lang="en-US"/>
          </a:p>
        </p:txBody>
      </p:sp>
    </p:spTree>
    <p:extLst>
      <p:ext uri="{BB962C8B-B14F-4D97-AF65-F5344CB8AC3E}">
        <p14:creationId xmlns:p14="http://schemas.microsoft.com/office/powerpoint/2010/main" val="230121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2">
                <a:tint val="90000"/>
                <a:satMod val="92000"/>
                <a:lumMod val="120000"/>
              </a:schemeClr>
            </a:gs>
            <a:gs pos="100000">
              <a:schemeClr val="bg2">
                <a:shade val="98000"/>
                <a:satMod val="120000"/>
                <a:lumMod val="98000"/>
              </a:schemeClr>
            </a:gs>
          </a:gsLst>
          <a:path path="circle">
            <a:fillToRect l="50000" t="50000" r="100000" b="100000"/>
          </a:path>
          <a:tileRect/>
        </a:gradFill>
        <a:effectLst/>
      </p:bgPr>
    </p:bg>
    <p:spTree>
      <p:nvGrpSpPr>
        <p:cNvPr id="1" name=""/>
        <p:cNvGrpSpPr/>
        <p:nvPr/>
      </p:nvGrpSpPr>
      <p:grpSpPr>
        <a:xfrm>
          <a:off x="0" y="0"/>
          <a:ext cx="0" cy="0"/>
          <a:chOff x="0" y="0"/>
          <a:chExt cx="0" cy="0"/>
        </a:xfrm>
      </p:grpSpPr>
      <p:grpSp>
        <p:nvGrpSpPr>
          <p:cNvPr id="36" name="Group 35"/>
          <p:cNvGrpSpPr/>
          <p:nvPr userDrawn="1"/>
        </p:nvGrpSpPr>
        <p:grpSpPr>
          <a:xfrm>
            <a:off x="1" y="228600"/>
            <a:ext cx="1307689"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userDrawn="1"/>
        </p:nvGrpSpPr>
        <p:grpSpPr>
          <a:xfrm>
            <a:off x="20421" y="285"/>
            <a:ext cx="1120747"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174650" y="624110"/>
            <a:ext cx="735975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1539" y="2133600"/>
            <a:ext cx="7362861"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A2BC1211-299A-4498-8445-3E92FD05B6F6}" type="datetime1">
              <a:rPr lang="en-US" smtClean="0"/>
              <a:t>27-Apr-20</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18CE55FB-C8CE-43BD-8EBC-C060BF5D6D85}" type="slidenum">
              <a:rPr lang="en-US" smtClean="0"/>
              <a:t>‹#›</a:t>
            </a:fld>
            <a:endParaRPr lang="en-US"/>
          </a:p>
        </p:txBody>
      </p:sp>
    </p:spTree>
    <p:extLst>
      <p:ext uri="{BB962C8B-B14F-4D97-AF65-F5344CB8AC3E}">
        <p14:creationId xmlns:p14="http://schemas.microsoft.com/office/powerpoint/2010/main" val="79217669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6.wdp"/><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8.wmf"/></Relationships>
</file>

<file path=ppt/slides/_rels/slide4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5.bin"/><Relationship Id="rId4" Type="http://schemas.openxmlformats.org/officeDocument/2006/relationships/image" Target="../media/image20.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8.bin"/><Relationship Id="rId4" Type="http://schemas.openxmlformats.org/officeDocument/2006/relationships/image" Target="../media/image23.wmf"/><Relationship Id="rId9" Type="http://schemas.openxmlformats.org/officeDocument/2006/relationships/image" Target="../media/image26.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7.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8.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9.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9.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0.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1.emf"/></Relationships>
</file>

<file path=ppt/slides/_rels/slide5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39.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8.emf"/><Relationship Id="rId4" Type="http://schemas.openxmlformats.org/officeDocument/2006/relationships/customXml" Target="../ink/ink2.xml"/></Relationships>
</file>

<file path=ppt/slides/_rels/slide69.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45.emf"/><Relationship Id="rId2" Type="http://schemas.openxmlformats.org/officeDocument/2006/relationships/image" Target="../media/image37.tmp"/><Relationship Id="rId16"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customXml" Target="../ink/ink8.xml"/><Relationship Id="rId5" Type="http://schemas.openxmlformats.org/officeDocument/2006/relationships/customXml" Target="../ink/ink5.xml"/><Relationship Id="rId15" Type="http://schemas.openxmlformats.org/officeDocument/2006/relationships/customXml" Target="../ink/ink10.xml"/><Relationship Id="rId10" Type="http://schemas.openxmlformats.org/officeDocument/2006/relationships/image" Target="../media/image44.emf"/><Relationship Id="rId4" Type="http://schemas.openxmlformats.org/officeDocument/2006/relationships/image" Target="../media/image41.emf"/><Relationship Id="rId9" Type="http://schemas.openxmlformats.org/officeDocument/2006/relationships/customXml" Target="../ink/ink7.xml"/><Relationship Id="rId14" Type="http://schemas.openxmlformats.org/officeDocument/2006/relationships/image" Target="../media/image4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38.tmp"/><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customXml" Target="../ink/ink12.xml"/><Relationship Id="rId10" Type="http://schemas.openxmlformats.org/officeDocument/2006/relationships/image" Target="../media/image52.emf"/><Relationship Id="rId4" Type="http://schemas.openxmlformats.org/officeDocument/2006/relationships/image" Target="../media/image49.emf"/><Relationship Id="rId9" Type="http://schemas.openxmlformats.org/officeDocument/2006/relationships/customXml" Target="../ink/ink14.xml"/></Relationships>
</file>

<file path=ppt/slides/_rels/slide71.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2.xml"/><Relationship Id="rId4" Type="http://schemas.openxmlformats.org/officeDocument/2006/relationships/image" Target="../media/image46.tmp"/></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2.xml"/><Relationship Id="rId5" Type="http://schemas.openxmlformats.org/officeDocument/2006/relationships/image" Target="../media/image54.tmp"/><Relationship Id="rId4" Type="http://schemas.openxmlformats.org/officeDocument/2006/relationships/image" Target="../media/image53.tmp"/></Relationships>
</file>

<file path=ppt/slides/_rels/slide98.xml.rels><?xml version="1.0" encoding="UTF-8" standalone="yes"?>
<Relationships xmlns="http://schemas.openxmlformats.org/package/2006/relationships"><Relationship Id="rId2" Type="http://schemas.openxmlformats.org/officeDocument/2006/relationships/hyperlink" Target="What%20is%20Social%20Network%20Analysis_.mp4"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4193" y="1345020"/>
            <a:ext cx="6600451" cy="1036673"/>
          </a:xfrm>
        </p:spPr>
        <p:txBody>
          <a:bodyPr/>
          <a:lstStyle/>
          <a:p>
            <a:r>
              <a:rPr lang="en-US" dirty="0" smtClean="0">
                <a:solidFill>
                  <a:srgbClr val="C00000"/>
                </a:solidFill>
              </a:rPr>
              <a:t>Module - 5</a:t>
            </a:r>
            <a:endParaRPr lang="en-US" dirty="0">
              <a:solidFill>
                <a:srgbClr val="C00000"/>
              </a:solidFill>
            </a:endParaRPr>
          </a:p>
        </p:txBody>
      </p:sp>
      <p:sp>
        <p:nvSpPr>
          <p:cNvPr id="3" name="Subtitle 2"/>
          <p:cNvSpPr>
            <a:spLocks noGrp="1"/>
          </p:cNvSpPr>
          <p:nvPr>
            <p:ph type="subTitle" idx="1"/>
          </p:nvPr>
        </p:nvSpPr>
        <p:spPr>
          <a:xfrm>
            <a:off x="1804192" y="2530550"/>
            <a:ext cx="6600451" cy="2551813"/>
          </a:xfrm>
          <a:solidFill>
            <a:schemeClr val="accent6">
              <a:lumMod val="20000"/>
              <a:lumOff val="80000"/>
            </a:schemeClr>
          </a:solidFill>
        </p:spPr>
        <p:txBody>
          <a:bodyPr>
            <a:noAutofit/>
          </a:bodyPr>
          <a:lstStyle/>
          <a:p>
            <a:pPr>
              <a:spcBef>
                <a:spcPts val="0"/>
              </a:spcBef>
            </a:pPr>
            <a:r>
              <a:rPr lang="en-US" sz="3200" dirty="0">
                <a:solidFill>
                  <a:srgbClr val="568424"/>
                </a:solidFill>
                <a:latin typeface="Arial Black" panose="020B0A04020102020204" pitchFamily="34" charset="0"/>
              </a:rPr>
              <a:t>Text </a:t>
            </a:r>
            <a:r>
              <a:rPr lang="en-US" sz="3200" dirty="0" smtClean="0">
                <a:solidFill>
                  <a:srgbClr val="568424"/>
                </a:solidFill>
                <a:latin typeface="Arial Black" panose="020B0A04020102020204" pitchFamily="34" charset="0"/>
              </a:rPr>
              <a:t>Mining</a:t>
            </a:r>
          </a:p>
          <a:p>
            <a:pPr>
              <a:spcBef>
                <a:spcPts val="0"/>
              </a:spcBef>
            </a:pPr>
            <a:r>
              <a:rPr lang="en-US" sz="3200" dirty="0" smtClean="0">
                <a:solidFill>
                  <a:srgbClr val="568424"/>
                </a:solidFill>
                <a:latin typeface="Arial Black" panose="020B0A04020102020204" pitchFamily="34" charset="0"/>
              </a:rPr>
              <a:t>Naïve-Bayesian Analysis </a:t>
            </a:r>
            <a:r>
              <a:rPr lang="en-US" sz="3200" dirty="0">
                <a:solidFill>
                  <a:srgbClr val="568424"/>
                </a:solidFill>
                <a:latin typeface="Arial Black" panose="020B0A04020102020204" pitchFamily="34" charset="0"/>
              </a:rPr>
              <a:t>Support Vector </a:t>
            </a:r>
            <a:r>
              <a:rPr lang="en-US" sz="3200" dirty="0" smtClean="0">
                <a:solidFill>
                  <a:srgbClr val="568424"/>
                </a:solidFill>
                <a:latin typeface="Arial Black" panose="020B0A04020102020204" pitchFamily="34" charset="0"/>
              </a:rPr>
              <a:t>Machines</a:t>
            </a:r>
          </a:p>
          <a:p>
            <a:pPr>
              <a:spcBef>
                <a:spcPts val="0"/>
              </a:spcBef>
            </a:pPr>
            <a:r>
              <a:rPr lang="en-US" sz="3200" dirty="0" smtClean="0">
                <a:solidFill>
                  <a:srgbClr val="568424"/>
                </a:solidFill>
                <a:latin typeface="Arial Black" panose="020B0A04020102020204" pitchFamily="34" charset="0"/>
              </a:rPr>
              <a:t>Web Mining</a:t>
            </a:r>
          </a:p>
          <a:p>
            <a:pPr>
              <a:spcBef>
                <a:spcPts val="0"/>
              </a:spcBef>
            </a:pPr>
            <a:r>
              <a:rPr lang="en-US" sz="3200" dirty="0" smtClean="0">
                <a:solidFill>
                  <a:srgbClr val="568424"/>
                </a:solidFill>
                <a:latin typeface="Arial Black" panose="020B0A04020102020204" pitchFamily="34" charset="0"/>
              </a:rPr>
              <a:t>Social </a:t>
            </a:r>
            <a:r>
              <a:rPr lang="en-US" sz="3200" dirty="0">
                <a:solidFill>
                  <a:srgbClr val="568424"/>
                </a:solidFill>
                <a:latin typeface="Arial Black" panose="020B0A04020102020204" pitchFamily="34" charset="0"/>
              </a:rPr>
              <a:t>Network Analysis</a:t>
            </a:r>
          </a:p>
        </p:txBody>
      </p:sp>
      <p:sp>
        <p:nvSpPr>
          <p:cNvPr id="4" name="TextBox 3"/>
          <p:cNvSpPr txBox="1"/>
          <p:nvPr/>
        </p:nvSpPr>
        <p:spPr>
          <a:xfrm>
            <a:off x="1804192" y="5337545"/>
            <a:ext cx="6510468" cy="523220"/>
          </a:xfrm>
          <a:prstGeom prst="rect">
            <a:avLst/>
          </a:prstGeom>
          <a:noFill/>
          <a:ln>
            <a:solidFill>
              <a:srgbClr val="00B0F0"/>
            </a:solidFill>
          </a:ln>
        </p:spPr>
        <p:txBody>
          <a:bodyPr wrap="square" rtlCol="0">
            <a:spAutoFit/>
          </a:bodyPr>
          <a:lstStyle/>
          <a:p>
            <a:r>
              <a:rPr lang="en-US" sz="2800" dirty="0" smtClean="0">
                <a:solidFill>
                  <a:srgbClr val="C00000"/>
                </a:solidFill>
                <a:latin typeface="Bahnschrift SemiBold SemiConden" panose="020B0502040204020203" pitchFamily="34" charset="0"/>
              </a:rPr>
              <a:t>Dr. S. NANDAGOPALAN, </a:t>
            </a:r>
            <a:r>
              <a:rPr lang="en-US" sz="2400" dirty="0" smtClean="0">
                <a:solidFill>
                  <a:schemeClr val="tx1">
                    <a:lumMod val="50000"/>
                    <a:lumOff val="50000"/>
                  </a:schemeClr>
                </a:solidFill>
                <a:latin typeface="Bahnschrift SemiBold SemiConden" panose="020B0502040204020203" pitchFamily="34" charset="0"/>
              </a:rPr>
              <a:t>M. Tech., M.S</a:t>
            </a:r>
            <a:r>
              <a:rPr lang="en-US" sz="2400" smtClean="0">
                <a:solidFill>
                  <a:schemeClr val="tx1">
                    <a:lumMod val="50000"/>
                    <a:lumOff val="50000"/>
                  </a:schemeClr>
                </a:solidFill>
                <a:latin typeface="Bahnschrift SemiBold SemiConden" panose="020B0502040204020203" pitchFamily="34" charset="0"/>
              </a:rPr>
              <a:t>., Ph</a:t>
            </a:r>
            <a:r>
              <a:rPr lang="en-US" sz="2400" dirty="0" smtClean="0">
                <a:solidFill>
                  <a:schemeClr val="tx1">
                    <a:lumMod val="50000"/>
                    <a:lumOff val="50000"/>
                  </a:schemeClr>
                </a:solidFill>
                <a:latin typeface="Bahnschrift SemiBold SemiConden" panose="020B0502040204020203" pitchFamily="34" charset="0"/>
              </a:rPr>
              <a:t>. D</a:t>
            </a:r>
            <a:r>
              <a:rPr lang="en-US" sz="2800" dirty="0" smtClean="0">
                <a:solidFill>
                  <a:srgbClr val="C00000"/>
                </a:solidFill>
                <a:latin typeface="Bahnschrift SemiBold SemiConden" panose="020B0502040204020203" pitchFamily="34" charset="0"/>
              </a:rPr>
              <a:t> </a:t>
            </a:r>
            <a:endParaRPr lang="en-US" sz="2800" dirty="0">
              <a:solidFill>
                <a:srgbClr val="C00000"/>
              </a:solidFill>
              <a:latin typeface="Bahnschrift SemiBold SemiConden" panose="020B0502040204020203" pitchFamily="34" charset="0"/>
            </a:endParaRPr>
          </a:p>
        </p:txBody>
      </p:sp>
    </p:spTree>
    <p:extLst>
      <p:ext uri="{BB962C8B-B14F-4D97-AF65-F5344CB8AC3E}">
        <p14:creationId xmlns:p14="http://schemas.microsoft.com/office/powerpoint/2010/main" val="40688056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Mining </a:t>
            </a:r>
            <a:r>
              <a:rPr lang="en-US" dirty="0" smtClean="0"/>
              <a:t>Applications...</a:t>
            </a:r>
            <a:endParaRPr lang="en-US" dirty="0"/>
          </a:p>
        </p:txBody>
      </p:sp>
      <p:sp>
        <p:nvSpPr>
          <p:cNvPr id="3" name="Content Placeholder 2"/>
          <p:cNvSpPr>
            <a:spLocks noGrp="1"/>
          </p:cNvSpPr>
          <p:nvPr>
            <p:ph idx="1"/>
          </p:nvPr>
        </p:nvSpPr>
        <p:spPr/>
        <p:txBody>
          <a:bodyPr>
            <a:normAutofit/>
          </a:bodyPr>
          <a:lstStyle/>
          <a:p>
            <a:r>
              <a:rPr lang="en-US" dirty="0" smtClean="0">
                <a:solidFill>
                  <a:srgbClr val="FF0000"/>
                </a:solidFill>
              </a:rPr>
              <a:t>Legal</a:t>
            </a:r>
          </a:p>
          <a:p>
            <a:pPr lvl="1"/>
            <a:r>
              <a:rPr lang="en-US" dirty="0"/>
              <a:t>L</a:t>
            </a:r>
            <a:r>
              <a:rPr lang="en-US" dirty="0" smtClean="0"/>
              <a:t>awyers </a:t>
            </a:r>
            <a:r>
              <a:rPr lang="en-US" dirty="0"/>
              <a:t>can more </a:t>
            </a:r>
            <a:r>
              <a:rPr lang="en-US" dirty="0" smtClean="0"/>
              <a:t>easily search </a:t>
            </a:r>
            <a:r>
              <a:rPr lang="en-US" dirty="0"/>
              <a:t>case histories and laws for relevant </a:t>
            </a:r>
            <a:r>
              <a:rPr lang="en-US" dirty="0" smtClean="0"/>
              <a:t>documents </a:t>
            </a:r>
          </a:p>
          <a:p>
            <a:pPr lvl="1"/>
            <a:r>
              <a:rPr lang="en-US" dirty="0"/>
              <a:t>Case histories, testimonies, and client meeting notes can reveal </a:t>
            </a:r>
            <a:r>
              <a:rPr lang="en-US" dirty="0" smtClean="0"/>
              <a:t>additional information</a:t>
            </a:r>
            <a:r>
              <a:rPr lang="en-US" dirty="0"/>
              <a:t>, such as </a:t>
            </a:r>
            <a:r>
              <a:rPr lang="en-US" dirty="0" smtClean="0"/>
              <a:t>comorbidities (co-occurrence of diseases) </a:t>
            </a:r>
            <a:r>
              <a:rPr lang="en-US" dirty="0"/>
              <a:t>in a health care situation</a:t>
            </a:r>
          </a:p>
          <a:p>
            <a:r>
              <a:rPr lang="en-US" dirty="0">
                <a:solidFill>
                  <a:srgbClr val="FF0000"/>
                </a:solidFill>
              </a:rPr>
              <a:t>Governance and politics </a:t>
            </a:r>
            <a:r>
              <a:rPr lang="en-US" dirty="0" smtClean="0">
                <a:solidFill>
                  <a:srgbClr val="FF0000"/>
                </a:solidFill>
              </a:rPr>
              <a:t> </a:t>
            </a:r>
          </a:p>
          <a:p>
            <a:pPr lvl="1"/>
            <a:r>
              <a:rPr lang="en-US" dirty="0" smtClean="0"/>
              <a:t>Measuring </a:t>
            </a:r>
            <a:r>
              <a:rPr lang="en-US" dirty="0"/>
              <a:t>the emotional states </a:t>
            </a:r>
            <a:r>
              <a:rPr lang="en-US" dirty="0" smtClean="0"/>
              <a:t>and the </a:t>
            </a:r>
            <a:r>
              <a:rPr lang="en-US" dirty="0"/>
              <a:t>mood of constituent </a:t>
            </a:r>
            <a:r>
              <a:rPr lang="en-US" dirty="0" smtClean="0"/>
              <a:t>populations (e.g. #</a:t>
            </a:r>
            <a:r>
              <a:rPr lang="en-US" dirty="0" err="1"/>
              <a:t>M</a:t>
            </a:r>
            <a:r>
              <a:rPr lang="en-US" dirty="0" err="1" smtClean="0"/>
              <a:t>eToo</a:t>
            </a:r>
            <a:r>
              <a:rPr lang="en-US" dirty="0" smtClean="0"/>
              <a:t>)</a:t>
            </a:r>
          </a:p>
          <a:p>
            <a:pPr lvl="1"/>
            <a:r>
              <a:rPr lang="en-US" dirty="0" smtClean="0"/>
              <a:t>Predict emerging threats</a:t>
            </a:r>
          </a:p>
          <a:p>
            <a:pPr lvl="1"/>
            <a:r>
              <a:rPr lang="en-US" dirty="0" smtClean="0"/>
              <a:t>Analyze research trends - academics</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t>10</a:t>
            </a:fld>
            <a:endParaRPr lang="en-US"/>
          </a:p>
        </p:txBody>
      </p:sp>
    </p:spTree>
    <p:extLst>
      <p:ext uri="{BB962C8B-B14F-4D97-AF65-F5344CB8AC3E}">
        <p14:creationId xmlns:p14="http://schemas.microsoft.com/office/powerpoint/2010/main" val="343119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SNA</a:t>
            </a:r>
            <a:endParaRPr lang="en-US" dirty="0"/>
          </a:p>
        </p:txBody>
      </p:sp>
      <p:sp>
        <p:nvSpPr>
          <p:cNvPr id="3" name="Content Placeholder 2"/>
          <p:cNvSpPr>
            <a:spLocks noGrp="1"/>
          </p:cNvSpPr>
          <p:nvPr>
            <p:ph idx="1"/>
          </p:nvPr>
        </p:nvSpPr>
        <p:spPr>
          <a:xfrm>
            <a:off x="1358415" y="1582993"/>
            <a:ext cx="7317752" cy="4699820"/>
          </a:xfrm>
        </p:spPr>
        <p:txBody>
          <a:bodyPr/>
          <a:lstStyle/>
          <a:p>
            <a:r>
              <a:rPr lang="en-US" b="1" dirty="0" smtClean="0"/>
              <a:t>Self awareness: </a:t>
            </a:r>
            <a:r>
              <a:rPr lang="en-US" dirty="0" smtClean="0"/>
              <a:t>organize and support network</a:t>
            </a:r>
          </a:p>
          <a:p>
            <a:r>
              <a:rPr lang="en-US" b="1" dirty="0" smtClean="0"/>
              <a:t>Communities:</a:t>
            </a:r>
            <a:r>
              <a:rPr lang="en-US" dirty="0" smtClean="0"/>
              <a:t> help identification, construction, and strengthening of network within communities</a:t>
            </a:r>
          </a:p>
          <a:p>
            <a:r>
              <a:rPr lang="en-US" b="1" dirty="0" smtClean="0"/>
              <a:t>Marketing:</a:t>
            </a:r>
            <a:r>
              <a:rPr lang="en-US" dirty="0" smtClean="0"/>
              <a:t> organizations can reach out to communities. Understand customer needs. True for politicians too.</a:t>
            </a:r>
          </a:p>
          <a:p>
            <a:r>
              <a:rPr lang="en-US" b="1" dirty="0" smtClean="0"/>
              <a:t>Public health: </a:t>
            </a:r>
            <a:r>
              <a:rPr lang="en-US" dirty="0" smtClean="0"/>
              <a:t>identify paths that certain diseases to spread. Helps public health dept.</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100</a:t>
            </a:fld>
            <a:endParaRPr lang="en-US" dirty="0"/>
          </a:p>
        </p:txBody>
      </p:sp>
    </p:spTree>
    <p:extLst>
      <p:ext uri="{BB962C8B-B14F-4D97-AF65-F5344CB8AC3E}">
        <p14:creationId xmlns:p14="http://schemas.microsoft.com/office/powerpoint/2010/main" val="262216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topologies: Ring</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101</a:t>
            </a:fld>
            <a:endParaRPr lang="en-US" dirty="0"/>
          </a:p>
        </p:txBody>
      </p:sp>
    </p:spTree>
    <p:extLst>
      <p:ext uri="{BB962C8B-B14F-4D97-AF65-F5344CB8AC3E}">
        <p14:creationId xmlns:p14="http://schemas.microsoft.com/office/powerpoint/2010/main" val="189489438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Network topologies: Hub-Spoke</a:t>
            </a:r>
            <a:endParaRPr lang="en-US" sz="36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102</a:t>
            </a:fld>
            <a:endParaRPr lang="en-US" dirty="0"/>
          </a:p>
        </p:txBody>
      </p:sp>
    </p:spTree>
    <p:extLst>
      <p:ext uri="{BB962C8B-B14F-4D97-AF65-F5344CB8AC3E}">
        <p14:creationId xmlns:p14="http://schemas.microsoft.com/office/powerpoint/2010/main" val="26516954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 &amp; Algorithms</a:t>
            </a:r>
            <a:endParaRPr lang="en-US" dirty="0"/>
          </a:p>
        </p:txBody>
      </p:sp>
      <p:sp>
        <p:nvSpPr>
          <p:cNvPr id="3" name="Content Placeholder 2"/>
          <p:cNvSpPr>
            <a:spLocks noGrp="1"/>
          </p:cNvSpPr>
          <p:nvPr>
            <p:ph idx="1"/>
          </p:nvPr>
        </p:nvSpPr>
        <p:spPr/>
        <p:txBody>
          <a:bodyPr/>
          <a:lstStyle/>
          <a:p>
            <a:r>
              <a:rPr lang="en-US" dirty="0" smtClean="0"/>
              <a:t>Discovering Subnetworks</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103</a:t>
            </a:fld>
            <a:endParaRPr lang="en-US" dirty="0"/>
          </a:p>
        </p:txBody>
      </p:sp>
    </p:spTree>
    <p:extLst>
      <p:ext uri="{BB962C8B-B14F-4D97-AF65-F5344CB8AC3E}">
        <p14:creationId xmlns:p14="http://schemas.microsoft.com/office/powerpoint/2010/main" val="376342409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a:t>
            </a:r>
            <a:r>
              <a:rPr lang="en-US" dirty="0" smtClean="0"/>
              <a:t>Study - Enron </a:t>
            </a:r>
            <a:r>
              <a:rPr lang="en-US" dirty="0" err="1" smtClean="0"/>
              <a:t>EMail</a:t>
            </a:r>
            <a:endParaRPr lang="en-US" dirty="0"/>
          </a:p>
        </p:txBody>
      </p:sp>
      <p:sp>
        <p:nvSpPr>
          <p:cNvPr id="3" name="Content Placeholder 2"/>
          <p:cNvSpPr>
            <a:spLocks noGrp="1"/>
          </p:cNvSpPr>
          <p:nvPr>
            <p:ph idx="1"/>
          </p:nvPr>
        </p:nvSpPr>
        <p:spPr/>
        <p:txBody>
          <a:bodyPr/>
          <a:lstStyle/>
          <a:p>
            <a:r>
              <a:rPr lang="en-US" dirty="0" smtClean="0"/>
              <a:t>Network Topology</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104</a:t>
            </a:fld>
            <a:endParaRPr lang="en-US" dirty="0"/>
          </a:p>
        </p:txBody>
      </p:sp>
      <p:pic>
        <p:nvPicPr>
          <p:cNvPr id="15362" name="Picture 2" descr="enron network visualization 1"/>
          <p:cNvPicPr>
            <a:picLocks noChangeAspect="1" noChangeArrowheads="1"/>
          </p:cNvPicPr>
          <p:nvPr/>
        </p:nvPicPr>
        <p:blipFill rotWithShape="1">
          <a:blip r:embed="rId2">
            <a:extLst>
              <a:ext uri="{28A0092B-C50C-407E-A947-70E740481C1C}">
                <a14:useLocalDpi xmlns:a14="http://schemas.microsoft.com/office/drawing/2010/main" val="0"/>
              </a:ext>
            </a:extLst>
          </a:blip>
          <a:srcRect l="6525" t="2498"/>
          <a:stretch/>
        </p:blipFill>
        <p:spPr bwMode="auto">
          <a:xfrm>
            <a:off x="2381692" y="2317898"/>
            <a:ext cx="4625677" cy="35300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11702" y="2083981"/>
            <a:ext cx="1212112" cy="616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4211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volume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8CE55FB-C8CE-43BD-8EBC-C060BF5D6D85}" type="slidenum">
              <a:rPr lang="en-US" smtClean="0"/>
              <a:pPr/>
              <a:t>105</a:t>
            </a:fld>
            <a:endParaRPr lang="en-US" dirty="0"/>
          </a:p>
        </p:txBody>
      </p:sp>
      <p:pic>
        <p:nvPicPr>
          <p:cNvPr id="20482" name="Picture 2" descr="enron network visualization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515" y="1582993"/>
            <a:ext cx="4756666" cy="461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1916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Using network links to trace connections</a:t>
            </a:r>
          </a:p>
        </p:txBody>
      </p:sp>
      <p:sp>
        <p:nvSpPr>
          <p:cNvPr id="3" name="Content Placeholder 2"/>
          <p:cNvSpPr>
            <a:spLocks noGrp="1"/>
          </p:cNvSpPr>
          <p:nvPr>
            <p:ph idx="1"/>
          </p:nvPr>
        </p:nvSpPr>
        <p:spPr/>
        <p:txBody>
          <a:bodyPr/>
          <a:lstStyle/>
          <a:p>
            <a:r>
              <a:rPr lang="en-US" dirty="0"/>
              <a:t>This shows that Bill is connected to the wider network through only one other person; Timothy Belden</a:t>
            </a:r>
          </a:p>
        </p:txBody>
      </p:sp>
      <p:sp>
        <p:nvSpPr>
          <p:cNvPr id="4" name="Slide Number Placeholder 3"/>
          <p:cNvSpPr>
            <a:spLocks noGrp="1"/>
          </p:cNvSpPr>
          <p:nvPr>
            <p:ph type="sldNum" sz="quarter" idx="12"/>
          </p:nvPr>
        </p:nvSpPr>
        <p:spPr/>
        <p:txBody>
          <a:bodyPr/>
          <a:lstStyle/>
          <a:p>
            <a:fld id="{18CE55FB-C8CE-43BD-8EBC-C060BF5D6D85}" type="slidenum">
              <a:rPr lang="en-US" smtClean="0"/>
              <a:pPr/>
              <a:t>106</a:t>
            </a:fld>
            <a:endParaRPr lang="en-US" dirty="0"/>
          </a:p>
        </p:txBody>
      </p:sp>
      <p:pic>
        <p:nvPicPr>
          <p:cNvPr id="21506" name="Picture 2" descr="enron network visualization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346" y="2962733"/>
            <a:ext cx="3952848" cy="33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15011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centrality</a:t>
            </a:r>
          </a:p>
        </p:txBody>
      </p:sp>
      <p:sp>
        <p:nvSpPr>
          <p:cNvPr id="3" name="Content Placeholder 2"/>
          <p:cNvSpPr>
            <a:spLocks noGrp="1"/>
          </p:cNvSpPr>
          <p:nvPr>
            <p:ph idx="1"/>
          </p:nvPr>
        </p:nvSpPr>
        <p:spPr/>
        <p:txBody>
          <a:bodyPr/>
          <a:lstStyle/>
          <a:p>
            <a:r>
              <a:rPr lang="en-US" dirty="0"/>
              <a:t>Degree centrality is purely a measure of how many direct connections a person/node has. </a:t>
            </a:r>
          </a:p>
        </p:txBody>
      </p:sp>
      <p:sp>
        <p:nvSpPr>
          <p:cNvPr id="4" name="Slide Number Placeholder 3"/>
          <p:cNvSpPr>
            <a:spLocks noGrp="1"/>
          </p:cNvSpPr>
          <p:nvPr>
            <p:ph type="sldNum" sz="quarter" idx="12"/>
          </p:nvPr>
        </p:nvSpPr>
        <p:spPr/>
        <p:txBody>
          <a:bodyPr/>
          <a:lstStyle/>
          <a:p>
            <a:fld id="{18CE55FB-C8CE-43BD-8EBC-C060BF5D6D85}" type="slidenum">
              <a:rPr lang="en-US" smtClean="0"/>
              <a:pPr/>
              <a:t>107</a:t>
            </a:fld>
            <a:endParaRPr lang="en-US" dirty="0"/>
          </a:p>
        </p:txBody>
      </p:sp>
      <p:pic>
        <p:nvPicPr>
          <p:cNvPr id="22530" name="Picture 2" descr="enron network visualization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711" y="2464944"/>
            <a:ext cx="5593858" cy="4040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8729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Closeness </a:t>
            </a:r>
            <a:r>
              <a:rPr lang="en-US" dirty="0"/>
              <a:t>centrality </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108</a:t>
            </a:fld>
            <a:endParaRPr lang="en-US" dirty="0"/>
          </a:p>
        </p:txBody>
      </p:sp>
      <p:pic>
        <p:nvPicPr>
          <p:cNvPr id="23554" name="Picture 2" descr="enron network visualization 10"/>
          <p:cNvPicPr>
            <a:picLocks noChangeAspect="1" noChangeArrowheads="1"/>
          </p:cNvPicPr>
          <p:nvPr/>
        </p:nvPicPr>
        <p:blipFill rotWithShape="1">
          <a:blip r:embed="rId2">
            <a:extLst>
              <a:ext uri="{28A0092B-C50C-407E-A947-70E740481C1C}">
                <a14:useLocalDpi xmlns:a14="http://schemas.microsoft.com/office/drawing/2010/main" val="0"/>
              </a:ext>
            </a:extLst>
          </a:blip>
          <a:srcRect t="740" b="56049"/>
          <a:stretch/>
        </p:blipFill>
        <p:spPr bwMode="auto">
          <a:xfrm>
            <a:off x="1358415" y="1508679"/>
            <a:ext cx="6391275" cy="2424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nron network visualization 10"/>
          <p:cNvPicPr>
            <a:picLocks noChangeAspect="1" noChangeArrowheads="1"/>
          </p:cNvPicPr>
          <p:nvPr/>
        </p:nvPicPr>
        <p:blipFill rotWithShape="1">
          <a:blip r:embed="rId2">
            <a:extLst>
              <a:ext uri="{28A0092B-C50C-407E-A947-70E740481C1C}">
                <a14:useLocalDpi xmlns:a14="http://schemas.microsoft.com/office/drawing/2010/main" val="0"/>
              </a:ext>
            </a:extLst>
          </a:blip>
          <a:srcRect t="59215" b="3259"/>
          <a:stretch/>
        </p:blipFill>
        <p:spPr bwMode="auto">
          <a:xfrm>
            <a:off x="1495588" y="4001728"/>
            <a:ext cx="6391275" cy="2105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63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Betweenness</a:t>
            </a:r>
            <a:r>
              <a:rPr lang="en-US" dirty="0"/>
              <a:t> Centrality</a:t>
            </a:r>
          </a:p>
        </p:txBody>
      </p:sp>
      <p:sp>
        <p:nvSpPr>
          <p:cNvPr id="3" name="Content Placeholder 2"/>
          <p:cNvSpPr>
            <a:spLocks noGrp="1"/>
          </p:cNvSpPr>
          <p:nvPr>
            <p:ph idx="1"/>
          </p:nvPr>
        </p:nvSpPr>
        <p:spPr>
          <a:xfrm>
            <a:off x="988829" y="1582993"/>
            <a:ext cx="3359887" cy="4699820"/>
          </a:xfrm>
        </p:spPr>
        <p:txBody>
          <a:bodyPr/>
          <a:lstStyle/>
          <a:p>
            <a:r>
              <a:rPr lang="en-US" dirty="0" err="1"/>
              <a:t>Betweenness</a:t>
            </a:r>
            <a:r>
              <a:rPr lang="en-US" dirty="0"/>
              <a:t> measures how well a node connects separate communities within the network</a:t>
            </a:r>
          </a:p>
        </p:txBody>
      </p:sp>
      <p:sp>
        <p:nvSpPr>
          <p:cNvPr id="4" name="Slide Number Placeholder 3"/>
          <p:cNvSpPr>
            <a:spLocks noGrp="1"/>
          </p:cNvSpPr>
          <p:nvPr>
            <p:ph type="sldNum" sz="quarter" idx="12"/>
          </p:nvPr>
        </p:nvSpPr>
        <p:spPr/>
        <p:txBody>
          <a:bodyPr/>
          <a:lstStyle/>
          <a:p>
            <a:fld id="{18CE55FB-C8CE-43BD-8EBC-C060BF5D6D85}" type="slidenum">
              <a:rPr lang="en-US" smtClean="0"/>
              <a:pPr/>
              <a:t>109</a:t>
            </a:fld>
            <a:endParaRPr lang="en-US" dirty="0"/>
          </a:p>
        </p:txBody>
      </p:sp>
      <p:pic>
        <p:nvPicPr>
          <p:cNvPr id="24578" name="Picture 2" descr="enron network visualization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715" y="1699950"/>
            <a:ext cx="4552407" cy="421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40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Mining </a:t>
            </a:r>
            <a:r>
              <a:rPr lang="en-US" dirty="0" smtClean="0"/>
              <a:t>Applications...</a:t>
            </a:r>
            <a:endParaRPr lang="en-US" dirty="0"/>
          </a:p>
        </p:txBody>
      </p:sp>
      <p:sp>
        <p:nvSpPr>
          <p:cNvPr id="3" name="Content Placeholder 2"/>
          <p:cNvSpPr>
            <a:spLocks noGrp="1"/>
          </p:cNvSpPr>
          <p:nvPr>
            <p:ph idx="1"/>
          </p:nvPr>
        </p:nvSpPr>
        <p:spPr/>
        <p:txBody>
          <a:bodyPr>
            <a:normAutofit/>
          </a:bodyPr>
          <a:lstStyle/>
          <a:p>
            <a:r>
              <a:rPr lang="en-US" dirty="0">
                <a:solidFill>
                  <a:srgbClr val="FF0000"/>
                </a:solidFill>
              </a:rPr>
              <a:t>Governance and politics</a:t>
            </a:r>
            <a:endParaRPr lang="en-US" dirty="0" smtClean="0">
              <a:solidFill>
                <a:srgbClr val="FF0000"/>
              </a:solidFill>
            </a:endParaRPr>
          </a:p>
          <a:p>
            <a:pPr lvl="1"/>
            <a:r>
              <a:rPr lang="en-US" dirty="0"/>
              <a:t>L</a:t>
            </a:r>
            <a:r>
              <a:rPr lang="en-US" dirty="0" smtClean="0"/>
              <a:t>awyers </a:t>
            </a:r>
            <a:r>
              <a:rPr lang="en-US" dirty="0"/>
              <a:t>can more </a:t>
            </a:r>
            <a:r>
              <a:rPr lang="en-US" dirty="0" smtClean="0"/>
              <a:t>easily search </a:t>
            </a:r>
            <a:r>
              <a:rPr lang="en-US" dirty="0"/>
              <a:t>case histories and laws for relevant </a:t>
            </a:r>
            <a:r>
              <a:rPr lang="en-US" dirty="0" smtClean="0"/>
              <a:t>documents </a:t>
            </a:r>
          </a:p>
          <a:p>
            <a:pPr lvl="1"/>
            <a:r>
              <a:rPr lang="en-US" dirty="0"/>
              <a:t>Case histories, testimonies, and client meeting notes can reveal </a:t>
            </a:r>
            <a:r>
              <a:rPr lang="en-US" dirty="0" smtClean="0"/>
              <a:t>additional information</a:t>
            </a:r>
            <a:r>
              <a:rPr lang="en-US" dirty="0"/>
              <a:t>, such as </a:t>
            </a:r>
            <a:r>
              <a:rPr lang="en-US" dirty="0" smtClean="0"/>
              <a:t>comorbidities (co-occurrence of diseases) </a:t>
            </a:r>
            <a:r>
              <a:rPr lang="en-US" dirty="0"/>
              <a:t>in a health care situation</a:t>
            </a:r>
          </a:p>
          <a:p>
            <a:r>
              <a:rPr lang="en-US" dirty="0" smtClean="0">
                <a:solidFill>
                  <a:srgbClr val="FF0000"/>
                </a:solidFill>
              </a:rPr>
              <a:t>Business operations</a:t>
            </a:r>
          </a:p>
          <a:p>
            <a:pPr lvl="1"/>
            <a:r>
              <a:rPr lang="en-US" dirty="0"/>
              <a:t>Social network analysis and text mining can be applied to e-mails</a:t>
            </a:r>
            <a:r>
              <a:rPr lang="en-US" dirty="0" smtClean="0"/>
              <a:t>, blogs</a:t>
            </a:r>
            <a:r>
              <a:rPr lang="en-US" dirty="0"/>
              <a:t>, social media and other data to measure the emotional </a:t>
            </a:r>
            <a:r>
              <a:rPr lang="en-US" dirty="0" smtClean="0"/>
              <a:t>states and </a:t>
            </a:r>
            <a:r>
              <a:rPr lang="en-US" dirty="0"/>
              <a:t>the mood of employee </a:t>
            </a:r>
            <a:r>
              <a:rPr lang="en-US" dirty="0" smtClean="0"/>
              <a:t>populations</a:t>
            </a:r>
          </a:p>
          <a:p>
            <a:pPr lvl="1"/>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t>11</a:t>
            </a:fld>
            <a:endParaRPr lang="en-US"/>
          </a:p>
        </p:txBody>
      </p:sp>
    </p:spTree>
    <p:extLst>
      <p:ext uri="{BB962C8B-B14F-4D97-AF65-F5344CB8AC3E}">
        <p14:creationId xmlns:p14="http://schemas.microsoft.com/office/powerpoint/2010/main" val="42164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 &amp; Algorithms</a:t>
            </a:r>
            <a:endParaRPr lang="en-US" dirty="0"/>
          </a:p>
        </p:txBody>
      </p:sp>
      <p:sp>
        <p:nvSpPr>
          <p:cNvPr id="3" name="Content Placeholder 2"/>
          <p:cNvSpPr>
            <a:spLocks noGrp="1"/>
          </p:cNvSpPr>
          <p:nvPr>
            <p:ph idx="1"/>
          </p:nvPr>
        </p:nvSpPr>
        <p:spPr/>
        <p:txBody>
          <a:bodyPr/>
          <a:lstStyle/>
          <a:p>
            <a:r>
              <a:rPr lang="en-US" dirty="0" smtClean="0"/>
              <a:t>Computing importance of Nodes</a:t>
            </a:r>
          </a:p>
          <a:p>
            <a:pPr>
              <a:spcBef>
                <a:spcPts val="1200"/>
              </a:spcBef>
              <a:defRPr/>
            </a:pPr>
            <a:r>
              <a:rPr lang="en-US" altLang="en-US" dirty="0"/>
              <a:t>Consider the following simple network with 4 nodes (A, B</a:t>
            </a:r>
            <a:r>
              <a:rPr lang="en-US" altLang="en-US" dirty="0" smtClean="0"/>
              <a:t>, C, D</a:t>
            </a:r>
            <a:r>
              <a:rPr lang="en-US" altLang="en-US" dirty="0"/>
              <a:t>) and 6 directed links between them.</a:t>
            </a:r>
          </a:p>
          <a:p>
            <a:pPr>
              <a:spcBef>
                <a:spcPts val="1200"/>
              </a:spcBef>
              <a:defRPr/>
            </a:pPr>
            <a:r>
              <a:rPr lang="en-US" dirty="0"/>
              <a:t>Ra, </a:t>
            </a:r>
            <a:r>
              <a:rPr lang="en-US" dirty="0" err="1"/>
              <a:t>Rb</a:t>
            </a:r>
            <a:r>
              <a:rPr lang="en-US" dirty="0"/>
              <a:t>, </a:t>
            </a:r>
            <a:r>
              <a:rPr lang="en-US" dirty="0" err="1"/>
              <a:t>Rc</a:t>
            </a:r>
            <a:r>
              <a:rPr lang="en-US" dirty="0"/>
              <a:t>, Rd are </a:t>
            </a:r>
            <a:r>
              <a:rPr lang="en-US" dirty="0" err="1"/>
              <a:t>Pageranks</a:t>
            </a:r>
            <a:r>
              <a:rPr lang="en-US" dirty="0"/>
              <a:t> for the nodes. </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110</a:t>
            </a:fld>
            <a:endParaRPr lang="en-US" dirty="0"/>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5514" y="3932903"/>
            <a:ext cx="2907821" cy="231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66103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 Matrix</a:t>
            </a:r>
            <a:endParaRPr lang="en-US" dirty="0"/>
          </a:p>
        </p:txBody>
      </p:sp>
      <p:sp>
        <p:nvSpPr>
          <p:cNvPr id="3" name="Content Placeholder 2"/>
          <p:cNvSpPr>
            <a:spLocks noGrp="1"/>
          </p:cNvSpPr>
          <p:nvPr>
            <p:ph idx="1"/>
          </p:nvPr>
        </p:nvSpPr>
        <p:spPr>
          <a:xfrm>
            <a:off x="764412" y="1514168"/>
            <a:ext cx="7175986" cy="4699820"/>
          </a:xfrm>
        </p:spPr>
        <p:txBody>
          <a:bodyPr/>
          <a:lstStyle/>
          <a:p>
            <a:pPr>
              <a:spcBef>
                <a:spcPts val="600"/>
              </a:spcBef>
            </a:pPr>
            <a:r>
              <a:rPr lang="en-US" altLang="en-US" dirty="0" smtClean="0"/>
              <a:t>Ra </a:t>
            </a:r>
            <a:r>
              <a:rPr lang="en-US" altLang="en-US" dirty="0"/>
              <a:t>= </a:t>
            </a:r>
            <a:r>
              <a:rPr lang="en-US" altLang="en-US" dirty="0" smtClean="0"/>
              <a:t>1/L(B) </a:t>
            </a:r>
            <a:r>
              <a:rPr lang="en-US" altLang="en-US" dirty="0"/>
              <a:t>x</a:t>
            </a:r>
            <a:r>
              <a:rPr lang="en-US" altLang="en-US" dirty="0" smtClean="0"/>
              <a:t> </a:t>
            </a:r>
            <a:r>
              <a:rPr lang="en-US" altLang="en-US" dirty="0" err="1"/>
              <a:t>Rb</a:t>
            </a:r>
            <a:r>
              <a:rPr lang="en-US" altLang="en-US" dirty="0"/>
              <a:t> + 1/L(D) x Rd </a:t>
            </a:r>
          </a:p>
          <a:p>
            <a:pPr>
              <a:spcBef>
                <a:spcPts val="600"/>
              </a:spcBef>
            </a:pPr>
            <a:r>
              <a:rPr lang="en-US" altLang="en-US" dirty="0" err="1"/>
              <a:t>Rb</a:t>
            </a:r>
            <a:r>
              <a:rPr lang="en-US" altLang="en-US" dirty="0"/>
              <a:t> = </a:t>
            </a:r>
            <a:r>
              <a:rPr lang="en-US" altLang="en-US" dirty="0" smtClean="0"/>
              <a:t>1/L(A) </a:t>
            </a:r>
            <a:r>
              <a:rPr lang="en-US" altLang="en-US" dirty="0"/>
              <a:t>x Ra</a:t>
            </a:r>
          </a:p>
          <a:p>
            <a:pPr>
              <a:spcBef>
                <a:spcPts val="600"/>
              </a:spcBef>
            </a:pPr>
            <a:r>
              <a:rPr lang="en-US" altLang="en-US" dirty="0" err="1"/>
              <a:t>Rc</a:t>
            </a:r>
            <a:r>
              <a:rPr lang="en-US" altLang="en-US" dirty="0"/>
              <a:t> = 1/L(A) x Ra + </a:t>
            </a:r>
            <a:r>
              <a:rPr lang="en-US" altLang="en-US" dirty="0" smtClean="0"/>
              <a:t>1/L(B) </a:t>
            </a:r>
            <a:r>
              <a:rPr lang="en-US" altLang="en-US" dirty="0"/>
              <a:t>x </a:t>
            </a:r>
            <a:r>
              <a:rPr lang="en-US" altLang="en-US" dirty="0" err="1"/>
              <a:t>Rb</a:t>
            </a:r>
            <a:endParaRPr lang="en-US" altLang="en-US" dirty="0"/>
          </a:p>
          <a:p>
            <a:pPr>
              <a:spcBef>
                <a:spcPts val="600"/>
              </a:spcBef>
            </a:pPr>
            <a:r>
              <a:rPr lang="en-US" altLang="en-US" dirty="0"/>
              <a:t>Rd = </a:t>
            </a:r>
            <a:r>
              <a:rPr lang="en-US" altLang="en-US" dirty="0" smtClean="0"/>
              <a:t>1/L(C) </a:t>
            </a:r>
            <a:r>
              <a:rPr lang="en-US" altLang="en-US" dirty="0"/>
              <a:t>x </a:t>
            </a:r>
            <a:r>
              <a:rPr lang="en-US" altLang="en-US" dirty="0" err="1" smtClean="0"/>
              <a:t>Rc</a:t>
            </a:r>
            <a:endParaRPr lang="en-US" altLang="en-US" dirty="0" smtClean="0"/>
          </a:p>
          <a:p>
            <a:pPr>
              <a:spcBef>
                <a:spcPts val="600"/>
              </a:spcBef>
            </a:pPr>
            <a:r>
              <a:rPr lang="en-US" altLang="en-US" dirty="0" smtClean="0"/>
              <a:t>L(A)=2; L(B)=2; L(C)=1; L(D)=1</a:t>
            </a:r>
            <a:endParaRPr lang="en-US" altLang="en-US" dirty="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111</a:t>
            </a:fld>
            <a:endParaRPr lang="en-US" dirty="0"/>
          </a:p>
        </p:txBody>
      </p:sp>
      <p:graphicFrame>
        <p:nvGraphicFramePr>
          <p:cNvPr id="5" name="Content Placeholder 4">
            <a:extLst>
              <a:ext uri="{FF2B5EF4-FFF2-40B4-BE49-F238E27FC236}">
                <a16:creationId xmlns:a16="http://schemas.microsoft.com/office/drawing/2014/main" id="{14DDF7B5-027B-4727-A5AB-9293B1F0F57E}"/>
              </a:ext>
            </a:extLst>
          </p:cNvPr>
          <p:cNvGraphicFramePr>
            <a:graphicFrameLocks/>
          </p:cNvGraphicFramePr>
          <p:nvPr>
            <p:extLst>
              <p:ext uri="{D42A27DB-BD31-4B8C-83A1-F6EECF244321}">
                <p14:modId xmlns:p14="http://schemas.microsoft.com/office/powerpoint/2010/main" val="3940255248"/>
              </p:ext>
            </p:extLst>
          </p:nvPr>
        </p:nvGraphicFramePr>
        <p:xfrm>
          <a:off x="1174898" y="3932901"/>
          <a:ext cx="7086600" cy="2053228"/>
        </p:xfrm>
        <a:graphic>
          <a:graphicData uri="http://schemas.openxmlformats.org/drawingml/2006/table">
            <a:tbl>
              <a:tblPr firstRow="1" firstCol="1" bandRow="1">
                <a:tableStyleId>{8799B23B-EC83-4686-B30A-512413B5E67A}</a:tableStyleId>
              </a:tblPr>
              <a:tblGrid>
                <a:gridCol w="1295400">
                  <a:extLst>
                    <a:ext uri="{9D8B030D-6E8A-4147-A177-3AD203B41FA5}">
                      <a16:colId xmlns:a16="http://schemas.microsoft.com/office/drawing/2014/main" val="41860097"/>
                    </a:ext>
                  </a:extLst>
                </a:gridCol>
                <a:gridCol w="1524000">
                  <a:extLst>
                    <a:ext uri="{9D8B030D-6E8A-4147-A177-3AD203B41FA5}">
                      <a16:colId xmlns:a16="http://schemas.microsoft.com/office/drawing/2014/main" val="1661628300"/>
                    </a:ext>
                  </a:extLst>
                </a:gridCol>
                <a:gridCol w="1524000">
                  <a:extLst>
                    <a:ext uri="{9D8B030D-6E8A-4147-A177-3AD203B41FA5}">
                      <a16:colId xmlns:a16="http://schemas.microsoft.com/office/drawing/2014/main" val="902425725"/>
                    </a:ext>
                  </a:extLst>
                </a:gridCol>
                <a:gridCol w="1371600">
                  <a:extLst>
                    <a:ext uri="{9D8B030D-6E8A-4147-A177-3AD203B41FA5}">
                      <a16:colId xmlns:a16="http://schemas.microsoft.com/office/drawing/2014/main" val="1059722780"/>
                    </a:ext>
                  </a:extLst>
                </a:gridCol>
                <a:gridCol w="1371600">
                  <a:extLst>
                    <a:ext uri="{9D8B030D-6E8A-4147-A177-3AD203B41FA5}">
                      <a16:colId xmlns:a16="http://schemas.microsoft.com/office/drawing/2014/main" val="1664703797"/>
                    </a:ext>
                  </a:extLst>
                </a:gridCol>
              </a:tblGrid>
              <a:tr h="457613">
                <a:tc>
                  <a:txBody>
                    <a:bodyPr/>
                    <a:lstStyle/>
                    <a:p>
                      <a:pPr marL="0" marR="0">
                        <a:lnSpc>
                          <a:spcPct val="115000"/>
                        </a:lnSpc>
                        <a:spcBef>
                          <a:spcPts val="0"/>
                        </a:spcBef>
                        <a:spcAft>
                          <a:spcPts val="0"/>
                        </a:spcAft>
                      </a:pPr>
                      <a:r>
                        <a:rPr lang="en-US" sz="2000" dirty="0">
                          <a:effectLst/>
                        </a:rPr>
                        <a:t>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Ra</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Rb</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Rc</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Rd</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9523673"/>
                  </a:ext>
                </a:extLst>
              </a:tr>
              <a:tr h="379334">
                <a:tc>
                  <a:txBody>
                    <a:bodyPr/>
                    <a:lstStyle/>
                    <a:p>
                      <a:pPr marL="0" marR="0" algn="ctr">
                        <a:lnSpc>
                          <a:spcPct val="115000"/>
                        </a:lnSpc>
                        <a:spcBef>
                          <a:spcPts val="0"/>
                        </a:spcBef>
                        <a:spcAft>
                          <a:spcPts val="0"/>
                        </a:spcAft>
                      </a:pPr>
                      <a:r>
                        <a:rPr lang="en-US" sz="2000">
                          <a:effectLst/>
                        </a:rPr>
                        <a:t>Ra</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b="1" dirty="0" smtClean="0">
                          <a:solidFill>
                            <a:srgbClr val="FF0000"/>
                          </a:solidFill>
                          <a:effectLst/>
                        </a:rPr>
                        <a:t>0.5</a:t>
                      </a:r>
                      <a:endParaRPr lang="en-US" sz="20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b="1" dirty="0" smtClean="0">
                          <a:solidFill>
                            <a:srgbClr val="FF0000"/>
                          </a:solidFill>
                          <a:effectLst/>
                        </a:rPr>
                        <a:t>1.0</a:t>
                      </a:r>
                      <a:endParaRPr lang="en-US" sz="20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6627372"/>
                  </a:ext>
                </a:extLst>
              </a:tr>
              <a:tr h="379334">
                <a:tc>
                  <a:txBody>
                    <a:bodyPr/>
                    <a:lstStyle/>
                    <a:p>
                      <a:pPr marL="0" marR="0" algn="ctr">
                        <a:lnSpc>
                          <a:spcPct val="115000"/>
                        </a:lnSpc>
                        <a:spcBef>
                          <a:spcPts val="0"/>
                        </a:spcBef>
                        <a:spcAft>
                          <a:spcPts val="0"/>
                        </a:spcAft>
                      </a:pPr>
                      <a:r>
                        <a:rPr lang="en-US" sz="2000">
                          <a:effectLst/>
                        </a:rPr>
                        <a:t>Rb</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b="1" dirty="0" smtClean="0">
                          <a:solidFill>
                            <a:srgbClr val="FF0000"/>
                          </a:solidFill>
                          <a:effectLst/>
                        </a:rPr>
                        <a:t>0.5</a:t>
                      </a:r>
                      <a:endParaRPr lang="en-US" sz="20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4038242"/>
                  </a:ext>
                </a:extLst>
              </a:tr>
              <a:tr h="379334">
                <a:tc>
                  <a:txBody>
                    <a:bodyPr/>
                    <a:lstStyle/>
                    <a:p>
                      <a:pPr marL="0" marR="0" algn="ctr">
                        <a:lnSpc>
                          <a:spcPct val="115000"/>
                        </a:lnSpc>
                        <a:spcBef>
                          <a:spcPts val="0"/>
                        </a:spcBef>
                        <a:spcAft>
                          <a:spcPts val="0"/>
                        </a:spcAft>
                      </a:pPr>
                      <a:r>
                        <a:rPr lang="en-US" sz="2000">
                          <a:effectLst/>
                        </a:rPr>
                        <a:t>Rc</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b="1" dirty="0" smtClean="0">
                          <a:solidFill>
                            <a:srgbClr val="FF0000"/>
                          </a:solidFill>
                          <a:effectLst/>
                        </a:rPr>
                        <a:t>0.5</a:t>
                      </a:r>
                      <a:endParaRPr lang="en-US" sz="20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b="1" dirty="0" smtClean="0">
                          <a:solidFill>
                            <a:srgbClr val="FF0000"/>
                          </a:solidFill>
                          <a:effectLst/>
                        </a:rPr>
                        <a:t>0.5</a:t>
                      </a:r>
                      <a:endParaRPr lang="en-US" sz="20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0520708"/>
                  </a:ext>
                </a:extLst>
              </a:tr>
              <a:tr h="457613">
                <a:tc>
                  <a:txBody>
                    <a:bodyPr/>
                    <a:lstStyle/>
                    <a:p>
                      <a:pPr marL="0" marR="0" algn="ctr">
                        <a:lnSpc>
                          <a:spcPct val="115000"/>
                        </a:lnSpc>
                        <a:spcBef>
                          <a:spcPts val="0"/>
                        </a:spcBef>
                        <a:spcAft>
                          <a:spcPts val="0"/>
                        </a:spcAft>
                      </a:pPr>
                      <a:r>
                        <a:rPr lang="en-US" sz="2000" dirty="0">
                          <a:effectLst/>
                        </a:rPr>
                        <a:t>Rd</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b="1" dirty="0" smtClean="0">
                          <a:solidFill>
                            <a:srgbClr val="FF0000"/>
                          </a:solidFill>
                          <a:effectLst/>
                        </a:rPr>
                        <a:t>1.0</a:t>
                      </a:r>
                      <a:endParaRPr lang="en-US" sz="20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8687237"/>
                  </a:ext>
                </a:extLst>
              </a:tr>
            </a:tbl>
          </a:graphicData>
        </a:graphic>
      </p:graphicFrame>
      <p:pic>
        <p:nvPicPr>
          <p:cNvPr id="6" name="Picture 1"/>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891820" y="964162"/>
            <a:ext cx="2907821" cy="231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Ranks</a:t>
            </a:r>
            <a:endParaRPr lang="en-US" dirty="0"/>
          </a:p>
        </p:txBody>
      </p:sp>
      <p:sp>
        <p:nvSpPr>
          <p:cNvPr id="3" name="Content Placeholder 2"/>
          <p:cNvSpPr>
            <a:spLocks noGrp="1"/>
          </p:cNvSpPr>
          <p:nvPr>
            <p:ph idx="1"/>
          </p:nvPr>
        </p:nvSpPr>
        <p:spPr/>
        <p:txBody>
          <a:bodyPr/>
          <a:lstStyle/>
          <a:p>
            <a:r>
              <a:rPr lang="en-US" dirty="0"/>
              <a:t>Begin with each R = </a:t>
            </a:r>
            <a:r>
              <a:rPr lang="en-US" dirty="0" smtClean="0"/>
              <a:t>¼ = </a:t>
            </a:r>
            <a:r>
              <a:rPr lang="en-US" dirty="0"/>
              <a:t>0.25</a:t>
            </a:r>
          </a:p>
          <a:p>
            <a:r>
              <a:rPr lang="en-US" dirty="0"/>
              <a:t>Use </a:t>
            </a:r>
            <a:r>
              <a:rPr lang="en-US" dirty="0" smtClean="0"/>
              <a:t>influence </a:t>
            </a:r>
            <a:r>
              <a:rPr lang="en-US" dirty="0"/>
              <a:t>Matrix to iteratively compute Ranks</a:t>
            </a:r>
          </a:p>
          <a:p>
            <a:r>
              <a:rPr lang="en-US" dirty="0"/>
              <a:t>R values will converge to final Ranks</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112</a:t>
            </a:fld>
            <a:endParaRPr lang="en-US" dirty="0"/>
          </a:p>
        </p:txBody>
      </p:sp>
      <p:graphicFrame>
        <p:nvGraphicFramePr>
          <p:cNvPr id="5" name="Table 4">
            <a:extLst>
              <a:ext uri="{FF2B5EF4-FFF2-40B4-BE49-F238E27FC236}">
                <a16:creationId xmlns:a16="http://schemas.microsoft.com/office/drawing/2014/main" id="{272500EF-01EC-4861-8DE7-61D4F6BA8F96}"/>
              </a:ext>
            </a:extLst>
          </p:cNvPr>
          <p:cNvGraphicFramePr>
            <a:graphicFrameLocks noGrp="1"/>
          </p:cNvGraphicFramePr>
          <p:nvPr>
            <p:extLst>
              <p:ext uri="{D42A27DB-BD31-4B8C-83A1-F6EECF244321}">
                <p14:modId xmlns:p14="http://schemas.microsoft.com/office/powerpoint/2010/main" val="3667793588"/>
              </p:ext>
            </p:extLst>
          </p:nvPr>
        </p:nvGraphicFramePr>
        <p:xfrm>
          <a:off x="3377608" y="3446721"/>
          <a:ext cx="5500578" cy="2241697"/>
        </p:xfrm>
        <a:graphic>
          <a:graphicData uri="http://schemas.openxmlformats.org/drawingml/2006/table">
            <a:tbl>
              <a:tblPr firstRow="1" firstCol="1" bandRow="1">
                <a:tableStyleId>{5C22544A-7EE6-4342-B048-85BDC9FD1C3A}</a:tableStyleId>
              </a:tblPr>
              <a:tblGrid>
                <a:gridCol w="1287369">
                  <a:extLst>
                    <a:ext uri="{9D8B030D-6E8A-4147-A177-3AD203B41FA5}">
                      <a16:colId xmlns:a16="http://schemas.microsoft.com/office/drawing/2014/main" val="2784934806"/>
                    </a:ext>
                  </a:extLst>
                </a:gridCol>
                <a:gridCol w="1404403">
                  <a:extLst>
                    <a:ext uri="{9D8B030D-6E8A-4147-A177-3AD203B41FA5}">
                      <a16:colId xmlns:a16="http://schemas.microsoft.com/office/drawing/2014/main" val="3586897246"/>
                    </a:ext>
                  </a:extLst>
                </a:gridCol>
                <a:gridCol w="1404403">
                  <a:extLst>
                    <a:ext uri="{9D8B030D-6E8A-4147-A177-3AD203B41FA5}">
                      <a16:colId xmlns:a16="http://schemas.microsoft.com/office/drawing/2014/main" val="3849335054"/>
                    </a:ext>
                  </a:extLst>
                </a:gridCol>
                <a:gridCol w="1404403">
                  <a:extLst>
                    <a:ext uri="{9D8B030D-6E8A-4147-A177-3AD203B41FA5}">
                      <a16:colId xmlns:a16="http://schemas.microsoft.com/office/drawing/2014/main" val="569533545"/>
                    </a:ext>
                  </a:extLst>
                </a:gridCol>
              </a:tblGrid>
              <a:tr h="585492">
                <a:tc>
                  <a:txBody>
                    <a:bodyPr/>
                    <a:lstStyle/>
                    <a:p>
                      <a:pPr marL="0" marR="0" algn="ctr">
                        <a:lnSpc>
                          <a:spcPct val="115000"/>
                        </a:lnSpc>
                        <a:spcBef>
                          <a:spcPts val="0"/>
                        </a:spcBef>
                        <a:spcAft>
                          <a:spcPts val="0"/>
                        </a:spcAft>
                      </a:pPr>
                      <a:r>
                        <a:rPr lang="en-US" sz="2000" dirty="0">
                          <a:effectLst/>
                        </a:rPr>
                        <a:t>Variable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InitVal</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Iteration1</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Iteration2</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extLst>
                  <a:ext uri="{0D108BD9-81ED-4DB2-BD59-A6C34878D82A}">
                    <a16:rowId xmlns:a16="http://schemas.microsoft.com/office/drawing/2014/main" val="243229439"/>
                  </a:ext>
                </a:extLst>
              </a:tr>
              <a:tr h="412355">
                <a:tc>
                  <a:txBody>
                    <a:bodyPr/>
                    <a:lstStyle/>
                    <a:p>
                      <a:pPr marL="0" marR="0" algn="ctr">
                        <a:lnSpc>
                          <a:spcPct val="115000"/>
                        </a:lnSpc>
                        <a:spcBef>
                          <a:spcPts val="0"/>
                        </a:spcBef>
                        <a:spcAft>
                          <a:spcPts val="0"/>
                        </a:spcAft>
                      </a:pPr>
                      <a:r>
                        <a:rPr lang="en-US" sz="2000">
                          <a:effectLst/>
                        </a:rPr>
                        <a:t>Ra</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0.375</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0.3125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extLst>
                  <a:ext uri="{0D108BD9-81ED-4DB2-BD59-A6C34878D82A}">
                    <a16:rowId xmlns:a16="http://schemas.microsoft.com/office/drawing/2014/main" val="4041551807"/>
                  </a:ext>
                </a:extLst>
              </a:tr>
              <a:tr h="412355">
                <a:tc>
                  <a:txBody>
                    <a:bodyPr/>
                    <a:lstStyle/>
                    <a:p>
                      <a:pPr marL="0" marR="0" algn="ctr">
                        <a:lnSpc>
                          <a:spcPct val="115000"/>
                        </a:lnSpc>
                        <a:spcBef>
                          <a:spcPts val="0"/>
                        </a:spcBef>
                        <a:spcAft>
                          <a:spcPts val="0"/>
                        </a:spcAft>
                      </a:pPr>
                      <a:r>
                        <a:rPr lang="en-US" sz="2000">
                          <a:effectLst/>
                        </a:rPr>
                        <a:t>Rb</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0.125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0.1875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extLst>
                  <a:ext uri="{0D108BD9-81ED-4DB2-BD59-A6C34878D82A}">
                    <a16:rowId xmlns:a16="http://schemas.microsoft.com/office/drawing/2014/main" val="1881613261"/>
                  </a:ext>
                </a:extLst>
              </a:tr>
              <a:tr h="412355">
                <a:tc>
                  <a:txBody>
                    <a:bodyPr/>
                    <a:lstStyle/>
                    <a:p>
                      <a:pPr marL="0" marR="0" algn="ctr">
                        <a:lnSpc>
                          <a:spcPct val="115000"/>
                        </a:lnSpc>
                        <a:spcBef>
                          <a:spcPts val="0"/>
                        </a:spcBef>
                        <a:spcAft>
                          <a:spcPts val="0"/>
                        </a:spcAft>
                      </a:pPr>
                      <a:r>
                        <a:rPr lang="en-US" sz="2000" dirty="0" err="1">
                          <a:effectLst/>
                        </a:rPr>
                        <a:t>Rc</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extLst>
                  <a:ext uri="{0D108BD9-81ED-4DB2-BD59-A6C34878D82A}">
                    <a16:rowId xmlns:a16="http://schemas.microsoft.com/office/drawing/2014/main" val="3548227838"/>
                  </a:ext>
                </a:extLst>
              </a:tr>
              <a:tr h="419140">
                <a:tc>
                  <a:txBody>
                    <a:bodyPr/>
                    <a:lstStyle/>
                    <a:p>
                      <a:pPr marL="0" marR="0" algn="ctr">
                        <a:lnSpc>
                          <a:spcPct val="115000"/>
                        </a:lnSpc>
                        <a:spcBef>
                          <a:spcPts val="0"/>
                        </a:spcBef>
                        <a:spcAft>
                          <a:spcPts val="0"/>
                        </a:spcAft>
                      </a:pPr>
                      <a:r>
                        <a:rPr lang="en-US" sz="2000">
                          <a:effectLst/>
                        </a:rPr>
                        <a:t>Rd</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0.250</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extLst>
                  <a:ext uri="{0D108BD9-81ED-4DB2-BD59-A6C34878D82A}">
                    <a16:rowId xmlns:a16="http://schemas.microsoft.com/office/drawing/2014/main" val="3222419811"/>
                  </a:ext>
                </a:extLst>
              </a:tr>
            </a:tbl>
          </a:graphicData>
        </a:graphic>
      </p:graphicFrame>
      <p:pic>
        <p:nvPicPr>
          <p:cNvPr id="6" name="Picture 5"/>
          <p:cNvPicPr>
            <a:picLocks noChangeAspect="1"/>
          </p:cNvPicPr>
          <p:nvPr/>
        </p:nvPicPr>
        <p:blipFill>
          <a:blip r:embed="rId2"/>
          <a:stretch>
            <a:fillRect/>
          </a:stretch>
        </p:blipFill>
        <p:spPr>
          <a:xfrm>
            <a:off x="815836" y="3932903"/>
            <a:ext cx="2561772" cy="1238574"/>
          </a:xfrm>
          <a:prstGeom prst="rect">
            <a:avLst/>
          </a:prstGeom>
        </p:spPr>
      </p:pic>
    </p:spTree>
    <p:extLst>
      <p:ext uri="{BB962C8B-B14F-4D97-AF65-F5344CB8AC3E}">
        <p14:creationId xmlns:p14="http://schemas.microsoft.com/office/powerpoint/2010/main" val="308102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8</a:t>
            </a:r>
            <a:endParaRPr lang="en-US" dirty="0"/>
          </a:p>
        </p:txBody>
      </p:sp>
      <p:sp>
        <p:nvSpPr>
          <p:cNvPr id="3" name="Content Placeholder 2"/>
          <p:cNvSpPr>
            <a:spLocks noGrp="1"/>
          </p:cNvSpPr>
          <p:nvPr>
            <p:ph idx="1"/>
          </p:nvPr>
        </p:nvSpPr>
        <p:spPr/>
        <p:txBody>
          <a:bodyPr/>
          <a:lstStyle/>
          <a:p>
            <a:r>
              <a:rPr lang="en-US" dirty="0" smtClean="0"/>
              <a:t>Page A has the highest Rank.</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113</a:t>
            </a:fld>
            <a:endParaRPr lang="en-US" dirty="0"/>
          </a:p>
        </p:txBody>
      </p:sp>
      <p:graphicFrame>
        <p:nvGraphicFramePr>
          <p:cNvPr id="5" name="Table 4">
            <a:extLst>
              <a:ext uri="{FF2B5EF4-FFF2-40B4-BE49-F238E27FC236}">
                <a16:creationId xmlns:a16="http://schemas.microsoft.com/office/drawing/2014/main" id="{272500EF-01EC-4861-8DE7-61D4F6BA8F96}"/>
              </a:ext>
            </a:extLst>
          </p:cNvPr>
          <p:cNvGraphicFramePr>
            <a:graphicFrameLocks noGrp="1"/>
          </p:cNvGraphicFramePr>
          <p:nvPr>
            <p:extLst>
              <p:ext uri="{D42A27DB-BD31-4B8C-83A1-F6EECF244321}">
                <p14:modId xmlns:p14="http://schemas.microsoft.com/office/powerpoint/2010/main" val="3783138557"/>
              </p:ext>
            </p:extLst>
          </p:nvPr>
        </p:nvGraphicFramePr>
        <p:xfrm>
          <a:off x="1358415" y="2447262"/>
          <a:ext cx="6372447" cy="2241538"/>
        </p:xfrm>
        <a:graphic>
          <a:graphicData uri="http://schemas.openxmlformats.org/drawingml/2006/table">
            <a:tbl>
              <a:tblPr firstRow="1" firstCol="1" bandRow="1">
                <a:tableStyleId>{5C22544A-7EE6-4342-B048-85BDC9FD1C3A}</a:tableStyleId>
              </a:tblPr>
              <a:tblGrid>
                <a:gridCol w="1188083">
                  <a:extLst>
                    <a:ext uri="{9D8B030D-6E8A-4147-A177-3AD203B41FA5}">
                      <a16:colId xmlns:a16="http://schemas.microsoft.com/office/drawing/2014/main" val="2784934806"/>
                    </a:ext>
                  </a:extLst>
                </a:gridCol>
                <a:gridCol w="1296091">
                  <a:extLst>
                    <a:ext uri="{9D8B030D-6E8A-4147-A177-3AD203B41FA5}">
                      <a16:colId xmlns:a16="http://schemas.microsoft.com/office/drawing/2014/main" val="3586897246"/>
                    </a:ext>
                  </a:extLst>
                </a:gridCol>
                <a:gridCol w="1296091">
                  <a:extLst>
                    <a:ext uri="{9D8B030D-6E8A-4147-A177-3AD203B41FA5}">
                      <a16:colId xmlns:a16="http://schemas.microsoft.com/office/drawing/2014/main" val="3849335054"/>
                    </a:ext>
                  </a:extLst>
                </a:gridCol>
                <a:gridCol w="1296091">
                  <a:extLst>
                    <a:ext uri="{9D8B030D-6E8A-4147-A177-3AD203B41FA5}">
                      <a16:colId xmlns:a16="http://schemas.microsoft.com/office/drawing/2014/main" val="569533545"/>
                    </a:ext>
                  </a:extLst>
                </a:gridCol>
                <a:gridCol w="1296091">
                  <a:extLst>
                    <a:ext uri="{9D8B030D-6E8A-4147-A177-3AD203B41FA5}">
                      <a16:colId xmlns:a16="http://schemas.microsoft.com/office/drawing/2014/main" val="3623995264"/>
                    </a:ext>
                  </a:extLst>
                </a:gridCol>
              </a:tblGrid>
              <a:tr h="585492">
                <a:tc>
                  <a:txBody>
                    <a:bodyPr/>
                    <a:lstStyle/>
                    <a:p>
                      <a:pPr marL="0" marR="0" algn="ctr">
                        <a:lnSpc>
                          <a:spcPct val="115000"/>
                        </a:lnSpc>
                        <a:spcBef>
                          <a:spcPts val="0"/>
                        </a:spcBef>
                        <a:spcAft>
                          <a:spcPts val="0"/>
                        </a:spcAft>
                      </a:pPr>
                      <a:r>
                        <a:rPr lang="en-US" sz="2000" dirty="0">
                          <a:effectLst/>
                        </a:rPr>
                        <a:t>Variable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InitVal</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Iteration1</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Iteration2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smtClean="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Iteration8</a:t>
                      </a:r>
                      <a:endParaRPr lang="en-US" sz="18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9" marR="68589" marT="0" marB="0" anchor="b">
                    <a:solidFill>
                      <a:srgbClr val="FF0000"/>
                    </a:solidFill>
                  </a:tcPr>
                </a:tc>
                <a:extLst>
                  <a:ext uri="{0D108BD9-81ED-4DB2-BD59-A6C34878D82A}">
                    <a16:rowId xmlns:a16="http://schemas.microsoft.com/office/drawing/2014/main" val="243229439"/>
                  </a:ext>
                </a:extLst>
              </a:tr>
              <a:tr h="412196">
                <a:tc>
                  <a:txBody>
                    <a:bodyPr/>
                    <a:lstStyle/>
                    <a:p>
                      <a:pPr marL="0" marR="0" algn="ctr">
                        <a:lnSpc>
                          <a:spcPct val="115000"/>
                        </a:lnSpc>
                        <a:spcBef>
                          <a:spcPts val="0"/>
                        </a:spcBef>
                        <a:spcAft>
                          <a:spcPts val="0"/>
                        </a:spcAft>
                      </a:pPr>
                      <a:r>
                        <a:rPr lang="en-US" sz="2000">
                          <a:effectLst/>
                        </a:rPr>
                        <a:t>Ra</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0.375</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0.3125</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smtClean="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0.333</a:t>
                      </a:r>
                      <a:endParaRPr lang="en-US" sz="20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9" marR="68589" marT="0" marB="0" anchor="b">
                    <a:solidFill>
                      <a:srgbClr val="FF0000"/>
                    </a:solidFill>
                  </a:tcPr>
                </a:tc>
                <a:extLst>
                  <a:ext uri="{0D108BD9-81ED-4DB2-BD59-A6C34878D82A}">
                    <a16:rowId xmlns:a16="http://schemas.microsoft.com/office/drawing/2014/main" val="4041551807"/>
                  </a:ext>
                </a:extLst>
              </a:tr>
              <a:tr h="412355">
                <a:tc>
                  <a:txBody>
                    <a:bodyPr/>
                    <a:lstStyle/>
                    <a:p>
                      <a:pPr marL="0" marR="0" algn="ctr">
                        <a:lnSpc>
                          <a:spcPct val="115000"/>
                        </a:lnSpc>
                        <a:spcBef>
                          <a:spcPts val="0"/>
                        </a:spcBef>
                        <a:spcAft>
                          <a:spcPts val="0"/>
                        </a:spcAft>
                      </a:pPr>
                      <a:r>
                        <a:rPr lang="en-US" sz="2000">
                          <a:effectLst/>
                        </a:rPr>
                        <a:t>Rb</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0.125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0.1875</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smtClean="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0.167</a:t>
                      </a:r>
                      <a:endParaRPr lang="en-US" sz="20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9" marR="68589" marT="0" marB="0" anchor="b">
                    <a:solidFill>
                      <a:srgbClr val="FF0000"/>
                    </a:solidFill>
                  </a:tcPr>
                </a:tc>
                <a:extLst>
                  <a:ext uri="{0D108BD9-81ED-4DB2-BD59-A6C34878D82A}">
                    <a16:rowId xmlns:a16="http://schemas.microsoft.com/office/drawing/2014/main" val="1881613261"/>
                  </a:ext>
                </a:extLst>
              </a:tr>
              <a:tr h="412355">
                <a:tc>
                  <a:txBody>
                    <a:bodyPr/>
                    <a:lstStyle/>
                    <a:p>
                      <a:pPr marL="0" marR="0" algn="ctr">
                        <a:lnSpc>
                          <a:spcPct val="115000"/>
                        </a:lnSpc>
                        <a:spcBef>
                          <a:spcPts val="0"/>
                        </a:spcBef>
                        <a:spcAft>
                          <a:spcPts val="0"/>
                        </a:spcAft>
                      </a:pPr>
                      <a:r>
                        <a:rPr lang="en-US" sz="2000" dirty="0" err="1">
                          <a:effectLst/>
                        </a:rPr>
                        <a:t>Rc</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0.250</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0.250</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solidFill>
                            <a:schemeClr val="bg1"/>
                          </a:solidFill>
                          <a:effectLst/>
                        </a:rPr>
                        <a:t>0.250</a:t>
                      </a:r>
                      <a:endPar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solidFill>
                      <a:srgbClr val="FF0000"/>
                    </a:solidFill>
                  </a:tcPr>
                </a:tc>
                <a:extLst>
                  <a:ext uri="{0D108BD9-81ED-4DB2-BD59-A6C34878D82A}">
                    <a16:rowId xmlns:a16="http://schemas.microsoft.com/office/drawing/2014/main" val="3548227838"/>
                  </a:ext>
                </a:extLst>
              </a:tr>
              <a:tr h="419140">
                <a:tc>
                  <a:txBody>
                    <a:bodyPr/>
                    <a:lstStyle/>
                    <a:p>
                      <a:pPr marL="0" marR="0" algn="ctr">
                        <a:lnSpc>
                          <a:spcPct val="115000"/>
                        </a:lnSpc>
                        <a:spcBef>
                          <a:spcPts val="0"/>
                        </a:spcBef>
                        <a:spcAft>
                          <a:spcPts val="0"/>
                        </a:spcAft>
                      </a:pPr>
                      <a:r>
                        <a:rPr lang="en-US" sz="2000">
                          <a:effectLst/>
                        </a:rPr>
                        <a:t>Rd</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a:effectLst/>
                        </a:rPr>
                        <a:t>0.250</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0.250</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effectLst/>
                        </a:rPr>
                        <a:t>0.250</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tc>
                <a:tc>
                  <a:txBody>
                    <a:bodyPr/>
                    <a:lstStyle/>
                    <a:p>
                      <a:pPr marL="0" marR="0" algn="ctr">
                        <a:lnSpc>
                          <a:spcPct val="115000"/>
                        </a:lnSpc>
                        <a:spcBef>
                          <a:spcPts val="0"/>
                        </a:spcBef>
                        <a:spcAft>
                          <a:spcPts val="0"/>
                        </a:spcAft>
                      </a:pPr>
                      <a:r>
                        <a:rPr lang="en-US" sz="2000" dirty="0">
                          <a:solidFill>
                            <a:schemeClr val="bg1"/>
                          </a:solidFill>
                          <a:effectLst/>
                        </a:rPr>
                        <a:t>0.250</a:t>
                      </a:r>
                      <a:endParaRPr lang="en-US"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9" marR="68589" marT="0" marB="0" anchor="b">
                    <a:solidFill>
                      <a:srgbClr val="FF0000"/>
                    </a:solidFill>
                  </a:tcPr>
                </a:tc>
                <a:extLst>
                  <a:ext uri="{0D108BD9-81ED-4DB2-BD59-A6C34878D82A}">
                    <a16:rowId xmlns:a16="http://schemas.microsoft.com/office/drawing/2014/main" val="3222419811"/>
                  </a:ext>
                </a:extLst>
              </a:tr>
            </a:tbl>
          </a:graphicData>
        </a:graphic>
      </p:graphicFrame>
    </p:spTree>
    <p:extLst>
      <p:ext uri="{BB962C8B-B14F-4D97-AF65-F5344CB8AC3E}">
        <p14:creationId xmlns:p14="http://schemas.microsoft.com/office/powerpoint/2010/main" val="120468669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1358414" y="1582993"/>
            <a:ext cx="7551669" cy="4699820"/>
          </a:xfrm>
        </p:spPr>
        <p:txBody>
          <a:bodyPr/>
          <a:lstStyle/>
          <a:p>
            <a:r>
              <a:rPr lang="en-US" dirty="0" smtClean="0"/>
              <a:t>Compute the rank values for the following network:</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114</a:t>
            </a:fld>
            <a:endParaRPr lang="en-US" dirty="0"/>
          </a:p>
        </p:txBody>
      </p:sp>
      <p:grpSp>
        <p:nvGrpSpPr>
          <p:cNvPr id="10" name="Group 9"/>
          <p:cNvGrpSpPr/>
          <p:nvPr/>
        </p:nvGrpSpPr>
        <p:grpSpPr>
          <a:xfrm>
            <a:off x="2746035" y="2306399"/>
            <a:ext cx="3378815" cy="1964736"/>
            <a:chOff x="2746035" y="2306399"/>
            <a:chExt cx="3378815" cy="1964736"/>
          </a:xfrm>
        </p:grpSpPr>
        <p:sp>
          <p:nvSpPr>
            <p:cNvPr id="5" name="Oval 4"/>
            <p:cNvSpPr/>
            <p:nvPr/>
          </p:nvSpPr>
          <p:spPr>
            <a:xfrm>
              <a:off x="2796363" y="2306399"/>
              <a:ext cx="548640" cy="54864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A</a:t>
              </a:r>
              <a:endParaRPr lang="en-US" dirty="0"/>
            </a:p>
          </p:txBody>
        </p:sp>
        <p:sp>
          <p:nvSpPr>
            <p:cNvPr id="6" name="Oval 5"/>
            <p:cNvSpPr/>
            <p:nvPr/>
          </p:nvSpPr>
          <p:spPr>
            <a:xfrm>
              <a:off x="4251783" y="2344677"/>
              <a:ext cx="548640" cy="54864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B</a:t>
              </a:r>
              <a:endParaRPr lang="en-US" dirty="0"/>
            </a:p>
          </p:txBody>
        </p:sp>
        <p:sp>
          <p:nvSpPr>
            <p:cNvPr id="7" name="Oval 6"/>
            <p:cNvSpPr/>
            <p:nvPr/>
          </p:nvSpPr>
          <p:spPr>
            <a:xfrm>
              <a:off x="4251783" y="3679417"/>
              <a:ext cx="548640" cy="54864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C</a:t>
              </a:r>
              <a:endParaRPr lang="en-US" dirty="0"/>
            </a:p>
          </p:txBody>
        </p:sp>
        <p:sp>
          <p:nvSpPr>
            <p:cNvPr id="8" name="Oval 7"/>
            <p:cNvSpPr/>
            <p:nvPr/>
          </p:nvSpPr>
          <p:spPr>
            <a:xfrm>
              <a:off x="2746035" y="3722495"/>
              <a:ext cx="548640" cy="54864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D</a:t>
              </a:r>
              <a:endParaRPr lang="en-US" dirty="0"/>
            </a:p>
          </p:txBody>
        </p:sp>
        <p:sp>
          <p:nvSpPr>
            <p:cNvPr id="9" name="Oval 8"/>
            <p:cNvSpPr/>
            <p:nvPr/>
          </p:nvSpPr>
          <p:spPr>
            <a:xfrm>
              <a:off x="5576210" y="3032522"/>
              <a:ext cx="548640" cy="54864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E</a:t>
              </a:r>
              <a:endParaRPr lang="en-US" dirty="0"/>
            </a:p>
          </p:txBody>
        </p:sp>
        <p:cxnSp>
          <p:nvCxnSpPr>
            <p:cNvPr id="11" name="Straight Arrow Connector 10"/>
            <p:cNvCxnSpPr/>
            <p:nvPr/>
          </p:nvCxnSpPr>
          <p:spPr>
            <a:xfrm>
              <a:off x="3345003" y="2623251"/>
              <a:ext cx="9067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a:endCxn id="9" idx="1"/>
            </p:cNvCxnSpPr>
            <p:nvPr/>
          </p:nvCxnSpPr>
          <p:spPr>
            <a:xfrm>
              <a:off x="4800423" y="2641680"/>
              <a:ext cx="856133" cy="471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9" idx="3"/>
            </p:cNvCxnSpPr>
            <p:nvPr/>
          </p:nvCxnSpPr>
          <p:spPr>
            <a:xfrm flipH="1">
              <a:off x="4800424" y="3500816"/>
              <a:ext cx="856132" cy="4529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6" idx="4"/>
            </p:cNvCxnSpPr>
            <p:nvPr/>
          </p:nvCxnSpPr>
          <p:spPr>
            <a:xfrm>
              <a:off x="4526103" y="2893317"/>
              <a:ext cx="0" cy="786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a:off x="3294675" y="3975003"/>
              <a:ext cx="9571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stCxn id="8" idx="0"/>
              <a:endCxn id="5" idx="4"/>
            </p:cNvCxnSpPr>
            <p:nvPr/>
          </p:nvCxnSpPr>
          <p:spPr>
            <a:xfrm flipV="1">
              <a:off x="3020355" y="2855039"/>
              <a:ext cx="0" cy="8674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5"/>
              <a:endCxn id="7" idx="1"/>
            </p:cNvCxnSpPr>
            <p:nvPr/>
          </p:nvCxnSpPr>
          <p:spPr>
            <a:xfrm>
              <a:off x="3264657" y="2774693"/>
              <a:ext cx="1067472" cy="985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3313104" y="2507007"/>
              <a:ext cx="9571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11819537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 Matrix/Flow Matrix</a:t>
            </a:r>
            <a:endParaRPr lang="en-US" dirty="0"/>
          </a:p>
        </p:txBody>
      </p:sp>
      <p:sp>
        <p:nvSpPr>
          <p:cNvPr id="3" name="Content Placeholder 2"/>
          <p:cNvSpPr>
            <a:spLocks noGrp="1"/>
          </p:cNvSpPr>
          <p:nvPr>
            <p:ph idx="1"/>
          </p:nvPr>
        </p:nvSpPr>
        <p:spPr>
          <a:xfrm>
            <a:off x="1096206" y="1318594"/>
            <a:ext cx="7175986" cy="4699820"/>
          </a:xfrm>
        </p:spPr>
        <p:txBody>
          <a:bodyPr/>
          <a:lstStyle/>
          <a:p>
            <a:r>
              <a:rPr lang="en-US" altLang="en-US" b="1" dirty="0">
                <a:solidFill>
                  <a:srgbClr val="0070C0"/>
                </a:solidFill>
              </a:rPr>
              <a:t>L(A)=2; L(B</a:t>
            </a:r>
            <a:r>
              <a:rPr lang="en-US" altLang="en-US" b="1" dirty="0" smtClean="0">
                <a:solidFill>
                  <a:srgbClr val="0070C0"/>
                </a:solidFill>
              </a:rPr>
              <a:t>)=3; </a:t>
            </a:r>
            <a:r>
              <a:rPr lang="en-US" altLang="en-US" b="1" dirty="0">
                <a:solidFill>
                  <a:srgbClr val="0070C0"/>
                </a:solidFill>
              </a:rPr>
              <a:t>L(C)=1; L(D)=1; L(E)=1</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115</a:t>
            </a:fld>
            <a:endParaRPr lang="en-US" dirty="0"/>
          </a:p>
        </p:txBody>
      </p:sp>
      <p:graphicFrame>
        <p:nvGraphicFramePr>
          <p:cNvPr id="5" name="Content Placeholder 4">
            <a:extLst>
              <a:ext uri="{FF2B5EF4-FFF2-40B4-BE49-F238E27FC236}">
                <a16:creationId xmlns:a16="http://schemas.microsoft.com/office/drawing/2014/main" id="{14DDF7B5-027B-4727-A5AB-9293B1F0F57E}"/>
              </a:ext>
            </a:extLst>
          </p:cNvPr>
          <p:cNvGraphicFramePr>
            <a:graphicFrameLocks/>
          </p:cNvGraphicFramePr>
          <p:nvPr>
            <p:extLst>
              <p:ext uri="{D42A27DB-BD31-4B8C-83A1-F6EECF244321}">
                <p14:modId xmlns:p14="http://schemas.microsoft.com/office/powerpoint/2010/main" val="16167827"/>
              </p:ext>
            </p:extLst>
          </p:nvPr>
        </p:nvGraphicFramePr>
        <p:xfrm>
          <a:off x="1478326" y="1921823"/>
          <a:ext cx="5900670" cy="2103120"/>
        </p:xfrm>
        <a:graphic>
          <a:graphicData uri="http://schemas.openxmlformats.org/drawingml/2006/table">
            <a:tbl>
              <a:tblPr firstRow="1" firstCol="1" bandRow="1">
                <a:tableStyleId>{8799B23B-EC83-4686-B30A-512413B5E67A}</a:tableStyleId>
              </a:tblPr>
              <a:tblGrid>
                <a:gridCol w="997551">
                  <a:extLst>
                    <a:ext uri="{9D8B030D-6E8A-4147-A177-3AD203B41FA5}">
                      <a16:colId xmlns:a16="http://schemas.microsoft.com/office/drawing/2014/main" val="41860097"/>
                    </a:ext>
                  </a:extLst>
                </a:gridCol>
                <a:gridCol w="852096">
                  <a:extLst>
                    <a:ext uri="{9D8B030D-6E8A-4147-A177-3AD203B41FA5}">
                      <a16:colId xmlns:a16="http://schemas.microsoft.com/office/drawing/2014/main" val="1661628300"/>
                    </a:ext>
                  </a:extLst>
                </a:gridCol>
                <a:gridCol w="949795">
                  <a:extLst>
                    <a:ext uri="{9D8B030D-6E8A-4147-A177-3AD203B41FA5}">
                      <a16:colId xmlns:a16="http://schemas.microsoft.com/office/drawing/2014/main" val="902425725"/>
                    </a:ext>
                  </a:extLst>
                </a:gridCol>
                <a:gridCol w="884295">
                  <a:extLst>
                    <a:ext uri="{9D8B030D-6E8A-4147-A177-3AD203B41FA5}">
                      <a16:colId xmlns:a16="http://schemas.microsoft.com/office/drawing/2014/main" val="1059722780"/>
                    </a:ext>
                  </a:extLst>
                </a:gridCol>
                <a:gridCol w="1218845">
                  <a:extLst>
                    <a:ext uri="{9D8B030D-6E8A-4147-A177-3AD203B41FA5}">
                      <a16:colId xmlns:a16="http://schemas.microsoft.com/office/drawing/2014/main" val="1664703797"/>
                    </a:ext>
                  </a:extLst>
                </a:gridCol>
                <a:gridCol w="998088">
                  <a:extLst>
                    <a:ext uri="{9D8B030D-6E8A-4147-A177-3AD203B41FA5}">
                      <a16:colId xmlns:a16="http://schemas.microsoft.com/office/drawing/2014/main" val="715237807"/>
                    </a:ext>
                  </a:extLst>
                </a:gridCol>
              </a:tblGrid>
              <a:tr h="308282">
                <a:tc>
                  <a:txBody>
                    <a:bodyPr/>
                    <a:lstStyle/>
                    <a:p>
                      <a:pPr marL="0" marR="0" algn="ctr">
                        <a:lnSpc>
                          <a:spcPct val="115000"/>
                        </a:lnSpc>
                        <a:spcBef>
                          <a:spcPts val="0"/>
                        </a:spcBef>
                        <a:spcAft>
                          <a:spcPts val="0"/>
                        </a:spcAft>
                      </a:pPr>
                      <a:r>
                        <a:rPr lang="en-US" sz="2000" dirty="0">
                          <a:effectLst/>
                        </a:rPr>
                        <a:t> </a:t>
                      </a:r>
                      <a:r>
                        <a:rPr lang="en-US" sz="2000" dirty="0" err="1" smtClean="0">
                          <a:effectLst/>
                        </a:rPr>
                        <a:t>i</a:t>
                      </a:r>
                      <a:r>
                        <a:rPr lang="en-US" sz="2000" dirty="0" smtClean="0">
                          <a:effectLst/>
                        </a:rPr>
                        <a:t>/j</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Ra</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err="1">
                          <a:effectLst/>
                        </a:rPr>
                        <a:t>Rb</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Rc</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Rd</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rPr>
                        <a:t>Re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9523673"/>
                  </a:ext>
                </a:extLst>
              </a:tr>
              <a:tr h="308460">
                <a:tc>
                  <a:txBody>
                    <a:bodyPr/>
                    <a:lstStyle/>
                    <a:p>
                      <a:pPr marL="0" marR="0" algn="ctr">
                        <a:lnSpc>
                          <a:spcPct val="115000"/>
                        </a:lnSpc>
                        <a:spcBef>
                          <a:spcPts val="0"/>
                        </a:spcBef>
                        <a:spcAft>
                          <a:spcPts val="0"/>
                        </a:spcAft>
                      </a:pPr>
                      <a:r>
                        <a:rPr lang="en-US" sz="2000" dirty="0">
                          <a:effectLst/>
                        </a:rPr>
                        <a:t>Ra</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rPr>
                        <a:t>0.33</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0</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rPr>
                        <a:t>1.0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6627372"/>
                  </a:ext>
                </a:extLst>
              </a:tr>
              <a:tr h="308460">
                <a:tc>
                  <a:txBody>
                    <a:bodyPr/>
                    <a:lstStyle/>
                    <a:p>
                      <a:pPr marL="0" marR="0" algn="ctr">
                        <a:lnSpc>
                          <a:spcPct val="115000"/>
                        </a:lnSpc>
                        <a:spcBef>
                          <a:spcPts val="0"/>
                        </a:spcBef>
                        <a:spcAft>
                          <a:spcPts val="0"/>
                        </a:spcAft>
                      </a:pPr>
                      <a:r>
                        <a:rPr lang="en-US" sz="2000">
                          <a:effectLst/>
                        </a:rPr>
                        <a:t>Rb</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rPr>
                        <a:t>0.5</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4038242"/>
                  </a:ext>
                </a:extLst>
              </a:tr>
              <a:tr h="308460">
                <a:tc>
                  <a:txBody>
                    <a:bodyPr/>
                    <a:lstStyle/>
                    <a:p>
                      <a:pPr marL="0" marR="0" algn="ctr">
                        <a:lnSpc>
                          <a:spcPct val="115000"/>
                        </a:lnSpc>
                        <a:spcBef>
                          <a:spcPts val="0"/>
                        </a:spcBef>
                        <a:spcAft>
                          <a:spcPts val="0"/>
                        </a:spcAft>
                      </a:pPr>
                      <a:r>
                        <a:rPr lang="en-US" sz="2000">
                          <a:effectLst/>
                        </a:rPr>
                        <a:t>Rc</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rPr>
                        <a:t>0.5</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rPr>
                        <a:t>0.33</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latin typeface="+mn-lt"/>
                          <a:ea typeface="+mn-ea"/>
                          <a:cs typeface="+mn-cs"/>
                        </a:rPr>
                        <a:t>1</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0520708"/>
                  </a:ext>
                </a:extLst>
              </a:tr>
              <a:tr h="308460">
                <a:tc>
                  <a:txBody>
                    <a:bodyPr/>
                    <a:lstStyle/>
                    <a:p>
                      <a:pPr marL="0" marR="0" algn="ctr">
                        <a:lnSpc>
                          <a:spcPct val="115000"/>
                        </a:lnSpc>
                        <a:spcBef>
                          <a:spcPts val="0"/>
                        </a:spcBef>
                        <a:spcAft>
                          <a:spcPts val="0"/>
                        </a:spcAft>
                      </a:pPr>
                      <a:r>
                        <a:rPr lang="en-US" sz="2000" dirty="0">
                          <a:effectLst/>
                        </a:rPr>
                        <a:t>Rd</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rPr>
                        <a:t>1.0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a:effectLst/>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8687237"/>
                  </a:ext>
                </a:extLst>
              </a:tr>
              <a:tr h="310613">
                <a:tc>
                  <a:txBody>
                    <a:bodyPr/>
                    <a:lstStyle/>
                    <a:p>
                      <a:pPr marL="0" marR="0" algn="ctr">
                        <a:lnSpc>
                          <a:spcPct val="115000"/>
                        </a:lnSpc>
                        <a:spcBef>
                          <a:spcPts val="0"/>
                        </a:spcBef>
                        <a:spcAft>
                          <a:spcPts val="0"/>
                        </a:spcAft>
                      </a:pPr>
                      <a:r>
                        <a:rPr lang="en-US" sz="2000" dirty="0" smtClean="0">
                          <a:effectLst/>
                        </a:rPr>
                        <a:t>Re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latin typeface="Calibri" panose="020F0502020204030204" pitchFamily="34" charset="0"/>
                          <a:ea typeface="Times New Roman" panose="02020603050405020304" pitchFamily="18" charset="0"/>
                          <a:cs typeface="Times New Roman" panose="02020603050405020304" pitchFamily="18" charset="0"/>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latin typeface="Calibri" panose="020F0502020204030204" pitchFamily="34" charset="0"/>
                          <a:ea typeface="Times New Roman" panose="02020603050405020304" pitchFamily="18" charset="0"/>
                          <a:cs typeface="Times New Roman" panose="02020603050405020304" pitchFamily="18" charset="0"/>
                        </a:rPr>
                        <a:t>0.33</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latin typeface="Calibri" panose="020F0502020204030204" pitchFamily="34" charset="0"/>
                          <a:ea typeface="Times New Roman" panose="02020603050405020304" pitchFamily="18" charset="0"/>
                          <a:cs typeface="Times New Roman" panose="02020603050405020304" pitchFamily="18" charset="0"/>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latin typeface="Calibri" panose="020F0502020204030204" pitchFamily="34" charset="0"/>
                          <a:ea typeface="Times New Roman" panose="02020603050405020304" pitchFamily="18" charset="0"/>
                          <a:cs typeface="Times New Roman" panose="02020603050405020304" pitchFamily="18" charset="0"/>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dirty="0" smtClean="0">
                          <a:effectLst/>
                          <a:latin typeface="Calibri" panose="020F0502020204030204" pitchFamily="34" charset="0"/>
                          <a:ea typeface="Times New Roman" panose="02020603050405020304" pitchFamily="18" charset="0"/>
                          <a:cs typeface="Times New Roman" panose="02020603050405020304" pitchFamily="18" charset="0"/>
                        </a:rPr>
                        <a:t>0</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81288089"/>
                  </a:ext>
                </a:extLst>
              </a:tr>
            </a:tbl>
          </a:graphicData>
        </a:graphic>
      </p:graphicFrame>
      <p:pic>
        <p:nvPicPr>
          <p:cNvPr id="6" name="Picture 5"/>
          <p:cNvPicPr>
            <a:picLocks noChangeAspect="1"/>
          </p:cNvPicPr>
          <p:nvPr/>
        </p:nvPicPr>
        <p:blipFill>
          <a:blip r:embed="rId2"/>
          <a:stretch>
            <a:fillRect/>
          </a:stretch>
        </p:blipFill>
        <p:spPr>
          <a:xfrm>
            <a:off x="5981637" y="4303499"/>
            <a:ext cx="2944376" cy="1714915"/>
          </a:xfrm>
          <a:prstGeom prst="rect">
            <a:avLst/>
          </a:prstGeom>
        </p:spPr>
      </p:pic>
      <p:sp>
        <p:nvSpPr>
          <p:cNvPr id="7" name="Rectangle 6"/>
          <p:cNvSpPr/>
          <p:nvPr/>
        </p:nvSpPr>
        <p:spPr>
          <a:xfrm>
            <a:off x="1222741" y="4480981"/>
            <a:ext cx="6628761" cy="1554272"/>
          </a:xfrm>
          <a:prstGeom prst="rect">
            <a:avLst/>
          </a:prstGeom>
        </p:spPr>
        <p:txBody>
          <a:bodyPr wrap="square">
            <a:spAutoFit/>
          </a:bodyPr>
          <a:lstStyle/>
          <a:p>
            <a:pPr>
              <a:spcBef>
                <a:spcPts val="600"/>
              </a:spcBef>
            </a:pPr>
            <a:r>
              <a:rPr lang="en-US" altLang="en-US" sz="2000" b="1" dirty="0"/>
              <a:t>Ra = </a:t>
            </a:r>
            <a:r>
              <a:rPr lang="en-US" altLang="en-US" sz="2000" b="1" dirty="0" smtClean="0"/>
              <a:t>0.33 * </a:t>
            </a:r>
            <a:r>
              <a:rPr lang="en-US" altLang="en-US" sz="2000" b="1" dirty="0" err="1"/>
              <a:t>Rb</a:t>
            </a:r>
            <a:r>
              <a:rPr lang="en-US" altLang="en-US" sz="2000" b="1" dirty="0"/>
              <a:t> + </a:t>
            </a:r>
            <a:r>
              <a:rPr lang="en-US" altLang="en-US" sz="2000" b="1" dirty="0" smtClean="0"/>
              <a:t>Rd; </a:t>
            </a:r>
            <a:r>
              <a:rPr lang="en-US" altLang="en-US" sz="2000" b="1" dirty="0" err="1" smtClean="0"/>
              <a:t>Rb</a:t>
            </a:r>
            <a:r>
              <a:rPr lang="en-US" altLang="en-US" sz="2000" b="1" dirty="0" smtClean="0"/>
              <a:t> </a:t>
            </a:r>
            <a:r>
              <a:rPr lang="en-US" altLang="en-US" sz="2000" b="1"/>
              <a:t>= </a:t>
            </a:r>
            <a:r>
              <a:rPr lang="en-US" altLang="en-US" sz="2000" b="1" smtClean="0"/>
              <a:t>0.5*Ra</a:t>
            </a:r>
            <a:endParaRPr lang="en-US" altLang="en-US" sz="2000" b="1" dirty="0"/>
          </a:p>
          <a:p>
            <a:pPr>
              <a:spcBef>
                <a:spcPts val="600"/>
              </a:spcBef>
            </a:pPr>
            <a:r>
              <a:rPr lang="en-US" altLang="en-US" sz="2000" b="1" dirty="0" err="1"/>
              <a:t>Rc</a:t>
            </a:r>
            <a:r>
              <a:rPr lang="en-US" altLang="en-US" sz="2000" b="1" dirty="0"/>
              <a:t> = </a:t>
            </a:r>
            <a:r>
              <a:rPr lang="en-US" altLang="en-US" sz="2000" b="1" dirty="0" smtClean="0"/>
              <a:t>0.5 </a:t>
            </a:r>
            <a:r>
              <a:rPr lang="en-US" altLang="en-US" sz="2000" b="1" dirty="0"/>
              <a:t>*</a:t>
            </a:r>
            <a:r>
              <a:rPr lang="en-US" altLang="en-US" sz="2000" b="1" dirty="0" smtClean="0"/>
              <a:t> </a:t>
            </a:r>
            <a:r>
              <a:rPr lang="en-US" altLang="en-US" sz="2000" b="1" dirty="0"/>
              <a:t>Ra + </a:t>
            </a:r>
            <a:r>
              <a:rPr lang="en-US" altLang="en-US" sz="2000" b="1" dirty="0" smtClean="0"/>
              <a:t>0.33 </a:t>
            </a:r>
            <a:r>
              <a:rPr lang="en-US" altLang="en-US" sz="2000" b="1" dirty="0"/>
              <a:t>*</a:t>
            </a:r>
            <a:r>
              <a:rPr lang="en-US" altLang="en-US" sz="2000" b="1" dirty="0" smtClean="0"/>
              <a:t> </a:t>
            </a:r>
            <a:r>
              <a:rPr lang="en-US" altLang="en-US" sz="2000" b="1" dirty="0" err="1" smtClean="0"/>
              <a:t>Rb</a:t>
            </a:r>
            <a:r>
              <a:rPr lang="en-US" altLang="en-US" sz="2000" b="1" dirty="0" smtClean="0"/>
              <a:t> + Re; Rd </a:t>
            </a:r>
            <a:r>
              <a:rPr lang="en-US" altLang="en-US" sz="2000" b="1" dirty="0"/>
              <a:t>= </a:t>
            </a:r>
            <a:r>
              <a:rPr lang="en-US" altLang="en-US" sz="2000" b="1" dirty="0" err="1" smtClean="0"/>
              <a:t>Rc</a:t>
            </a:r>
            <a:r>
              <a:rPr lang="en-US" altLang="en-US" sz="2000" b="1" dirty="0" smtClean="0"/>
              <a:t>; </a:t>
            </a:r>
          </a:p>
          <a:p>
            <a:pPr>
              <a:spcBef>
                <a:spcPts val="600"/>
              </a:spcBef>
            </a:pPr>
            <a:r>
              <a:rPr lang="en-US" altLang="en-US" sz="2000" b="1" dirty="0" smtClean="0"/>
              <a:t>Re =  </a:t>
            </a:r>
            <a:r>
              <a:rPr lang="en-US" altLang="en-US" sz="2000" b="1" dirty="0" smtClean="0"/>
              <a:t>0.33*</a:t>
            </a:r>
            <a:r>
              <a:rPr lang="en-US" altLang="en-US" sz="2000" b="1" dirty="0" err="1" smtClean="0"/>
              <a:t>Rb</a:t>
            </a:r>
            <a:endParaRPr lang="en-US" altLang="en-US" sz="2000" b="1" dirty="0" smtClean="0"/>
          </a:p>
          <a:p>
            <a:pPr>
              <a:spcBef>
                <a:spcPts val="600"/>
              </a:spcBef>
            </a:pPr>
            <a:r>
              <a:rPr lang="en-US" altLang="en-US" sz="2000" b="1" dirty="0" smtClean="0">
                <a:solidFill>
                  <a:srgbClr val="0070C0"/>
                </a:solidFill>
              </a:rPr>
              <a:t>L(A</a:t>
            </a:r>
            <a:r>
              <a:rPr lang="en-US" altLang="en-US" sz="2000" b="1" dirty="0">
                <a:solidFill>
                  <a:srgbClr val="0070C0"/>
                </a:solidFill>
              </a:rPr>
              <a:t>)=2; L(B</a:t>
            </a:r>
            <a:r>
              <a:rPr lang="en-US" altLang="en-US" sz="2000" b="1" dirty="0" smtClean="0">
                <a:solidFill>
                  <a:srgbClr val="0070C0"/>
                </a:solidFill>
              </a:rPr>
              <a:t>)=3; </a:t>
            </a:r>
            <a:r>
              <a:rPr lang="en-US" altLang="en-US" sz="2000" b="1" dirty="0">
                <a:solidFill>
                  <a:srgbClr val="0070C0"/>
                </a:solidFill>
              </a:rPr>
              <a:t>L(C)=1; L(D)=</a:t>
            </a:r>
            <a:r>
              <a:rPr lang="en-US" altLang="en-US" sz="2000" b="1" dirty="0" smtClean="0">
                <a:solidFill>
                  <a:srgbClr val="0070C0"/>
                </a:solidFill>
              </a:rPr>
              <a:t>1; L(E)=1</a:t>
            </a:r>
            <a:endParaRPr lang="en-US" altLang="en-US" sz="2000" b="1" dirty="0">
              <a:solidFill>
                <a:srgbClr val="0070C0"/>
              </a:solidFill>
            </a:endParaRPr>
          </a:p>
        </p:txBody>
      </p:sp>
    </p:spTree>
    <p:extLst>
      <p:ext uri="{BB962C8B-B14F-4D97-AF65-F5344CB8AC3E}">
        <p14:creationId xmlns:p14="http://schemas.microsoft.com/office/powerpoint/2010/main" val="158047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 Calculation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317234272"/>
              </p:ext>
            </p:extLst>
          </p:nvPr>
        </p:nvGraphicFramePr>
        <p:xfrm>
          <a:off x="1231309" y="1731594"/>
          <a:ext cx="7444855" cy="2227148"/>
        </p:xfrm>
        <a:graphic>
          <a:graphicData uri="http://schemas.openxmlformats.org/drawingml/2006/table">
            <a:tbl>
              <a:tblPr firstRow="1" firstCol="1" bandRow="1">
                <a:tableStyleId>{616DA210-FB5B-4158-B5E0-FEB733F419BA}</a:tableStyleId>
              </a:tblPr>
              <a:tblGrid>
                <a:gridCol w="676805">
                  <a:extLst>
                    <a:ext uri="{9D8B030D-6E8A-4147-A177-3AD203B41FA5}">
                      <a16:colId xmlns:a16="http://schemas.microsoft.com/office/drawing/2014/main" val="793308713"/>
                    </a:ext>
                  </a:extLst>
                </a:gridCol>
                <a:gridCol w="676805">
                  <a:extLst>
                    <a:ext uri="{9D8B030D-6E8A-4147-A177-3AD203B41FA5}">
                      <a16:colId xmlns:a16="http://schemas.microsoft.com/office/drawing/2014/main" val="2273658598"/>
                    </a:ext>
                  </a:extLst>
                </a:gridCol>
                <a:gridCol w="676805">
                  <a:extLst>
                    <a:ext uri="{9D8B030D-6E8A-4147-A177-3AD203B41FA5}">
                      <a16:colId xmlns:a16="http://schemas.microsoft.com/office/drawing/2014/main" val="3870334047"/>
                    </a:ext>
                  </a:extLst>
                </a:gridCol>
                <a:gridCol w="676805">
                  <a:extLst>
                    <a:ext uri="{9D8B030D-6E8A-4147-A177-3AD203B41FA5}">
                      <a16:colId xmlns:a16="http://schemas.microsoft.com/office/drawing/2014/main" val="2876424557"/>
                    </a:ext>
                  </a:extLst>
                </a:gridCol>
                <a:gridCol w="676805">
                  <a:extLst>
                    <a:ext uri="{9D8B030D-6E8A-4147-A177-3AD203B41FA5}">
                      <a16:colId xmlns:a16="http://schemas.microsoft.com/office/drawing/2014/main" val="1330690693"/>
                    </a:ext>
                  </a:extLst>
                </a:gridCol>
                <a:gridCol w="676805">
                  <a:extLst>
                    <a:ext uri="{9D8B030D-6E8A-4147-A177-3AD203B41FA5}">
                      <a16:colId xmlns:a16="http://schemas.microsoft.com/office/drawing/2014/main" val="415946443"/>
                    </a:ext>
                  </a:extLst>
                </a:gridCol>
                <a:gridCol w="676805">
                  <a:extLst>
                    <a:ext uri="{9D8B030D-6E8A-4147-A177-3AD203B41FA5}">
                      <a16:colId xmlns:a16="http://schemas.microsoft.com/office/drawing/2014/main" val="2275638177"/>
                    </a:ext>
                  </a:extLst>
                </a:gridCol>
                <a:gridCol w="676805">
                  <a:extLst>
                    <a:ext uri="{9D8B030D-6E8A-4147-A177-3AD203B41FA5}">
                      <a16:colId xmlns:a16="http://schemas.microsoft.com/office/drawing/2014/main" val="2324302111"/>
                    </a:ext>
                  </a:extLst>
                </a:gridCol>
                <a:gridCol w="676805">
                  <a:extLst>
                    <a:ext uri="{9D8B030D-6E8A-4147-A177-3AD203B41FA5}">
                      <a16:colId xmlns:a16="http://schemas.microsoft.com/office/drawing/2014/main" val="2584291533"/>
                    </a:ext>
                  </a:extLst>
                </a:gridCol>
                <a:gridCol w="676805">
                  <a:extLst>
                    <a:ext uri="{9D8B030D-6E8A-4147-A177-3AD203B41FA5}">
                      <a16:colId xmlns:a16="http://schemas.microsoft.com/office/drawing/2014/main" val="2521564838"/>
                    </a:ext>
                  </a:extLst>
                </a:gridCol>
                <a:gridCol w="676805">
                  <a:extLst>
                    <a:ext uri="{9D8B030D-6E8A-4147-A177-3AD203B41FA5}">
                      <a16:colId xmlns:a16="http://schemas.microsoft.com/office/drawing/2014/main" val="873220951"/>
                    </a:ext>
                  </a:extLst>
                </a:gridCol>
              </a:tblGrid>
              <a:tr h="366598">
                <a:tc>
                  <a:txBody>
                    <a:bodyPr/>
                    <a:lstStyle/>
                    <a:p>
                      <a:pPr algn="ctr" fontAlgn="b"/>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I1</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I2</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I3</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I4</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I5</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I6</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I7</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I8</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I9</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000" b="1" i="0" u="none" strike="noStrike" smtClean="0">
                          <a:solidFill>
                            <a:schemeClr val="bg1"/>
                          </a:solidFill>
                          <a:effectLst/>
                          <a:latin typeface="Arial" panose="020B0604020202020204" pitchFamily="34" charset="0"/>
                          <a:cs typeface="Arial" panose="020B0604020202020204" pitchFamily="34" charset="0"/>
                        </a:rPr>
                        <a:t>I10</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extLst>
                  <a:ext uri="{0D108BD9-81ED-4DB2-BD59-A6C34878D82A}">
                    <a16:rowId xmlns:a16="http://schemas.microsoft.com/office/drawing/2014/main" val="1924388722"/>
                  </a:ext>
                </a:extLst>
              </a:tr>
              <a:tr h="366598">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Ra</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400" b="1" i="0" u="none" strike="noStrike" dirty="0">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dirty="0">
                          <a:solidFill>
                            <a:srgbClr val="000000"/>
                          </a:solidFill>
                          <a:effectLst/>
                          <a:latin typeface="Calibri" panose="020F0502020204030204" pitchFamily="34" charset="0"/>
                        </a:rPr>
                        <a:t>0.27</a:t>
                      </a:r>
                    </a:p>
                  </a:txBody>
                  <a:tcPr marL="6350" marR="6350" marT="6350" marB="0" anchor="ctr">
                    <a:noFill/>
                  </a:tcPr>
                </a:tc>
                <a:tc>
                  <a:txBody>
                    <a:bodyPr/>
                    <a:lstStyle/>
                    <a:p>
                      <a:pPr algn="ctr" fontAlgn="b"/>
                      <a:r>
                        <a:rPr lang="en-US" sz="2400" b="1" i="0" u="none" strike="noStrike" dirty="0">
                          <a:solidFill>
                            <a:srgbClr val="000000"/>
                          </a:solidFill>
                          <a:effectLst/>
                          <a:latin typeface="Calibri" panose="020F0502020204030204" pitchFamily="34" charset="0"/>
                        </a:rPr>
                        <a:t>0.27</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0.43</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0.52</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0.56</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0.58</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0.59</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0.59</a:t>
                      </a:r>
                    </a:p>
                  </a:txBody>
                  <a:tcPr marL="6350" marR="6350" marT="6350" marB="0" anchor="ctr">
                    <a:noFill/>
                  </a:tcPr>
                </a:tc>
                <a:tc>
                  <a:txBody>
                    <a:bodyPr/>
                    <a:lstStyle/>
                    <a:p>
                      <a:pPr algn="ctr" fontAlgn="b"/>
                      <a:r>
                        <a:rPr lang="en-US" sz="2400" b="1" i="0" u="none" strike="noStrike" dirty="0">
                          <a:solidFill>
                            <a:srgbClr val="FF0000"/>
                          </a:solidFill>
                          <a:effectLst/>
                          <a:latin typeface="Calibri" panose="020F0502020204030204" pitchFamily="34" charset="0"/>
                        </a:rPr>
                        <a:t>0.60</a:t>
                      </a:r>
                    </a:p>
                  </a:txBody>
                  <a:tcPr marL="6350" marR="6350" marT="6350" marB="0" anchor="ctr">
                    <a:noFill/>
                  </a:tcPr>
                </a:tc>
                <a:extLst>
                  <a:ext uri="{0D108BD9-81ED-4DB2-BD59-A6C34878D82A}">
                    <a16:rowId xmlns:a16="http://schemas.microsoft.com/office/drawing/2014/main" val="3549530548"/>
                  </a:ext>
                </a:extLst>
              </a:tr>
              <a:tr h="366598">
                <a:tc>
                  <a:txBody>
                    <a:bodyPr/>
                    <a:lstStyle/>
                    <a:p>
                      <a:pPr algn="ctr" fontAlgn="b"/>
                      <a:r>
                        <a:rPr lang="en-US" sz="2000" b="1" i="0" u="none" strike="noStrike" dirty="0" err="1" smtClean="0">
                          <a:solidFill>
                            <a:schemeClr val="bg1"/>
                          </a:solidFill>
                          <a:effectLst/>
                          <a:latin typeface="Arial" panose="020B0604020202020204" pitchFamily="34" charset="0"/>
                          <a:cs typeface="Arial" panose="020B0604020202020204" pitchFamily="34" charset="0"/>
                        </a:rPr>
                        <a:t>Rb</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dirty="0">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dirty="0">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dirty="0">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dirty="0">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tc>
                <a:extLst>
                  <a:ext uri="{0D108BD9-81ED-4DB2-BD59-A6C34878D82A}">
                    <a16:rowId xmlns:a16="http://schemas.microsoft.com/office/drawing/2014/main" val="2287129085"/>
                  </a:ext>
                </a:extLst>
              </a:tr>
              <a:tr h="366598">
                <a:tc>
                  <a:txBody>
                    <a:bodyPr/>
                    <a:lstStyle/>
                    <a:p>
                      <a:pPr algn="ctr" fontAlgn="b"/>
                      <a:r>
                        <a:rPr lang="en-US" sz="2000" b="1" i="0" u="none" strike="noStrike" dirty="0" err="1" smtClean="0">
                          <a:solidFill>
                            <a:schemeClr val="bg1"/>
                          </a:solidFill>
                          <a:effectLst/>
                          <a:latin typeface="Arial" panose="020B0604020202020204" pitchFamily="34" charset="0"/>
                          <a:cs typeface="Arial" panose="020B0604020202020204" pitchFamily="34" charset="0"/>
                        </a:rPr>
                        <a:t>Rc</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0.37</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0.45</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0.49</a:t>
                      </a:r>
                    </a:p>
                  </a:txBody>
                  <a:tcPr marL="6350" marR="6350" marT="6350" marB="0" anchor="ctr">
                    <a:noFill/>
                  </a:tcPr>
                </a:tc>
                <a:tc>
                  <a:txBody>
                    <a:bodyPr/>
                    <a:lstStyle/>
                    <a:p>
                      <a:pPr algn="ctr" fontAlgn="b"/>
                      <a:r>
                        <a:rPr lang="en-US" sz="2400" b="1" i="0" u="none" strike="noStrike" dirty="0">
                          <a:solidFill>
                            <a:srgbClr val="000000"/>
                          </a:solidFill>
                          <a:effectLst/>
                          <a:latin typeface="Calibri" panose="020F0502020204030204" pitchFamily="34" charset="0"/>
                        </a:rPr>
                        <a:t>0.51</a:t>
                      </a:r>
                    </a:p>
                  </a:txBody>
                  <a:tcPr marL="6350" marR="6350" marT="6350" marB="0" anchor="ctr">
                    <a:noFill/>
                  </a:tcPr>
                </a:tc>
                <a:tc>
                  <a:txBody>
                    <a:bodyPr/>
                    <a:lstStyle/>
                    <a:p>
                      <a:pPr algn="ctr" fontAlgn="b"/>
                      <a:r>
                        <a:rPr lang="en-US" sz="2400" b="1" i="0" u="none" strike="noStrike" dirty="0">
                          <a:solidFill>
                            <a:srgbClr val="000000"/>
                          </a:solidFill>
                          <a:effectLst/>
                          <a:latin typeface="Calibri" panose="020F0502020204030204" pitchFamily="34" charset="0"/>
                        </a:rPr>
                        <a:t>0.52</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0.53</a:t>
                      </a:r>
                    </a:p>
                  </a:txBody>
                  <a:tcPr marL="6350" marR="6350" marT="6350" marB="0" anchor="ctr">
                    <a:noFill/>
                  </a:tcPr>
                </a:tc>
                <a:tc>
                  <a:txBody>
                    <a:bodyPr/>
                    <a:lstStyle/>
                    <a:p>
                      <a:pPr algn="ctr" fontAlgn="b"/>
                      <a:r>
                        <a:rPr lang="en-US" sz="2400" b="1" i="0" u="none" strike="noStrike" dirty="0">
                          <a:solidFill>
                            <a:srgbClr val="000000"/>
                          </a:solidFill>
                          <a:effectLst/>
                          <a:latin typeface="Calibri" panose="020F0502020204030204" pitchFamily="34" charset="0"/>
                        </a:rPr>
                        <a:t>0.53</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0.53</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0.53</a:t>
                      </a:r>
                    </a:p>
                  </a:txBody>
                  <a:tcPr marL="6350" marR="6350" marT="6350" marB="0" anchor="ctr">
                    <a:noFill/>
                  </a:tcPr>
                </a:tc>
                <a:extLst>
                  <a:ext uri="{0D108BD9-81ED-4DB2-BD59-A6C34878D82A}">
                    <a16:rowId xmlns:a16="http://schemas.microsoft.com/office/drawing/2014/main" val="2091258156"/>
                  </a:ext>
                </a:extLst>
              </a:tr>
              <a:tr h="366598">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Rd</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0.37</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0.45</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0.49</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0.51</a:t>
                      </a:r>
                    </a:p>
                  </a:txBody>
                  <a:tcPr marL="6350" marR="6350" marT="6350" marB="0" anchor="ctr"/>
                </a:tc>
                <a:tc>
                  <a:txBody>
                    <a:bodyPr/>
                    <a:lstStyle/>
                    <a:p>
                      <a:pPr algn="ctr" fontAlgn="b"/>
                      <a:r>
                        <a:rPr lang="en-US" sz="2400" b="1" i="0" u="none" strike="noStrike" dirty="0">
                          <a:solidFill>
                            <a:srgbClr val="000000"/>
                          </a:solidFill>
                          <a:effectLst/>
                          <a:latin typeface="Calibri" panose="020F0502020204030204" pitchFamily="34" charset="0"/>
                        </a:rPr>
                        <a:t>0.52</a:t>
                      </a:r>
                    </a:p>
                  </a:txBody>
                  <a:tcPr marL="6350" marR="6350" marT="6350" marB="0" anchor="ctr"/>
                </a:tc>
                <a:tc>
                  <a:txBody>
                    <a:bodyPr/>
                    <a:lstStyle/>
                    <a:p>
                      <a:pPr algn="ctr" fontAlgn="b"/>
                      <a:r>
                        <a:rPr lang="en-US" sz="2400" b="1" i="0" u="none" strike="noStrike" dirty="0">
                          <a:solidFill>
                            <a:srgbClr val="000000"/>
                          </a:solidFill>
                          <a:effectLst/>
                          <a:latin typeface="Calibri" panose="020F0502020204030204" pitchFamily="34" charset="0"/>
                        </a:rPr>
                        <a:t>0.53</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0.53</a:t>
                      </a:r>
                    </a:p>
                  </a:txBody>
                  <a:tcPr marL="6350" marR="6350" marT="6350" marB="0" anchor="ctr"/>
                </a:tc>
                <a:tc>
                  <a:txBody>
                    <a:bodyPr/>
                    <a:lstStyle/>
                    <a:p>
                      <a:pPr algn="ctr" fontAlgn="b"/>
                      <a:r>
                        <a:rPr lang="en-US" sz="2400" b="1" i="0" u="none" strike="noStrike">
                          <a:solidFill>
                            <a:srgbClr val="000000"/>
                          </a:solidFill>
                          <a:effectLst/>
                          <a:latin typeface="Calibri" panose="020F0502020204030204" pitchFamily="34" charset="0"/>
                        </a:rPr>
                        <a:t>0.53</a:t>
                      </a:r>
                    </a:p>
                  </a:txBody>
                  <a:tcPr marL="6350" marR="6350" marT="6350" marB="0" anchor="ctr"/>
                </a:tc>
                <a:extLst>
                  <a:ext uri="{0D108BD9-81ED-4DB2-BD59-A6C34878D82A}">
                    <a16:rowId xmlns:a16="http://schemas.microsoft.com/office/drawing/2014/main" val="508714120"/>
                  </a:ext>
                </a:extLst>
              </a:tr>
              <a:tr h="366598">
                <a:tc>
                  <a:txBody>
                    <a:bodyPr/>
                    <a:lstStyle/>
                    <a:p>
                      <a:pPr algn="ctr" fontAlgn="b"/>
                      <a:r>
                        <a:rPr lang="en-US" sz="2000" b="1" i="0" u="none" strike="noStrike" dirty="0" smtClean="0">
                          <a:solidFill>
                            <a:schemeClr val="bg1"/>
                          </a:solidFill>
                          <a:effectLst/>
                          <a:latin typeface="Arial" panose="020B0604020202020204" pitchFamily="34" charset="0"/>
                          <a:cs typeface="Arial" panose="020B0604020202020204" pitchFamily="34" charset="0"/>
                        </a:rPr>
                        <a:t>Re</a:t>
                      </a:r>
                      <a:endParaRPr lang="en-US" sz="2000" b="1" i="0" u="none" strike="noStrike" dirty="0">
                        <a:solidFill>
                          <a:schemeClr val="bg1"/>
                        </a:solidFill>
                        <a:effectLst/>
                        <a:latin typeface="Arial" panose="020B0604020202020204" pitchFamily="34" charset="0"/>
                        <a:cs typeface="Arial" panose="020B0604020202020204" pitchFamily="34" charset="0"/>
                      </a:endParaRPr>
                    </a:p>
                  </a:txBody>
                  <a:tcPr marL="6314" marR="6314" marT="6350" marB="0" anchor="ctr">
                    <a:solidFill>
                      <a:schemeClr val="accent6">
                        <a:lumMod val="50000"/>
                      </a:schemeClr>
                    </a:solid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dirty="0">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dirty="0">
                          <a:solidFill>
                            <a:srgbClr val="000000"/>
                          </a:solidFill>
                          <a:effectLst/>
                          <a:latin typeface="Calibri" panose="020F0502020204030204" pitchFamily="34" charset="0"/>
                        </a:rPr>
                        <a:t>0.20</a:t>
                      </a:r>
                    </a:p>
                  </a:txBody>
                  <a:tcPr marL="6350" marR="6350" marT="6350" marB="0" anchor="ctr">
                    <a:noFill/>
                  </a:tcPr>
                </a:tc>
                <a:tc>
                  <a:txBody>
                    <a:bodyPr/>
                    <a:lstStyle/>
                    <a:p>
                      <a:pPr algn="ctr" fontAlgn="b"/>
                      <a:r>
                        <a:rPr lang="en-US" sz="2400" b="1" i="0" u="none" strike="noStrike" dirty="0">
                          <a:solidFill>
                            <a:srgbClr val="000000"/>
                          </a:solidFill>
                          <a:effectLst/>
                          <a:latin typeface="Calibri" panose="020F0502020204030204" pitchFamily="34" charset="0"/>
                        </a:rPr>
                        <a:t>0.20</a:t>
                      </a:r>
                    </a:p>
                  </a:txBody>
                  <a:tcPr marL="6350" marR="6350" marT="6350" marB="0" anchor="ctr">
                    <a:noFill/>
                  </a:tcPr>
                </a:tc>
                <a:extLst>
                  <a:ext uri="{0D108BD9-81ED-4DB2-BD59-A6C34878D82A}">
                    <a16:rowId xmlns:a16="http://schemas.microsoft.com/office/drawing/2014/main" val="3926100535"/>
                  </a:ext>
                </a:extLst>
              </a:tr>
            </a:tbl>
          </a:graphicData>
        </a:graphic>
      </p:graphicFrame>
      <p:sp>
        <p:nvSpPr>
          <p:cNvPr id="4" name="Slide Number Placeholder 3"/>
          <p:cNvSpPr>
            <a:spLocks noGrp="1"/>
          </p:cNvSpPr>
          <p:nvPr>
            <p:ph type="sldNum" sz="quarter" idx="12"/>
          </p:nvPr>
        </p:nvSpPr>
        <p:spPr/>
        <p:txBody>
          <a:bodyPr/>
          <a:lstStyle/>
          <a:p>
            <a:fld id="{18CE55FB-C8CE-43BD-8EBC-C060BF5D6D85}" type="slidenum">
              <a:rPr lang="en-US" smtClean="0"/>
              <a:pPr/>
              <a:t>116</a:t>
            </a:fld>
            <a:endParaRPr lang="en-US" dirty="0"/>
          </a:p>
        </p:txBody>
      </p:sp>
      <p:pic>
        <p:nvPicPr>
          <p:cNvPr id="9" name="Picture 8"/>
          <p:cNvPicPr>
            <a:picLocks noChangeAspect="1"/>
          </p:cNvPicPr>
          <p:nvPr/>
        </p:nvPicPr>
        <p:blipFill>
          <a:blip r:embed="rId2"/>
          <a:stretch>
            <a:fillRect/>
          </a:stretch>
        </p:blipFill>
        <p:spPr>
          <a:xfrm>
            <a:off x="3346981" y="4274696"/>
            <a:ext cx="2944376" cy="1714915"/>
          </a:xfrm>
          <a:prstGeom prst="rect">
            <a:avLst/>
          </a:prstGeom>
        </p:spPr>
      </p:pic>
      <p:sp>
        <p:nvSpPr>
          <p:cNvPr id="10" name="TextBox 9"/>
          <p:cNvSpPr txBox="1"/>
          <p:nvPr/>
        </p:nvSpPr>
        <p:spPr>
          <a:xfrm>
            <a:off x="1231309" y="4274696"/>
            <a:ext cx="1903228" cy="707886"/>
          </a:xfrm>
          <a:prstGeom prst="rect">
            <a:avLst/>
          </a:prstGeom>
          <a:noFill/>
        </p:spPr>
        <p:txBody>
          <a:bodyPr wrap="square" rtlCol="0">
            <a:spAutoFit/>
          </a:bodyPr>
          <a:lstStyle/>
          <a:p>
            <a:r>
              <a:rPr lang="en-US" sz="2000" b="1" i="1" dirty="0" smtClean="0">
                <a:latin typeface="Book Antiqua" panose="02040602050305030304" pitchFamily="18" charset="0"/>
              </a:rPr>
              <a:t>Node A has highest rank</a:t>
            </a:r>
            <a:endParaRPr lang="en-US" sz="2000" b="1" i="1" dirty="0">
              <a:latin typeface="Book Antiqua" panose="02040602050305030304" pitchFamily="18" charset="0"/>
            </a:endParaRPr>
          </a:p>
        </p:txBody>
      </p:sp>
    </p:spTree>
    <p:extLst>
      <p:ext uri="{BB962C8B-B14F-4D97-AF65-F5344CB8AC3E}">
        <p14:creationId xmlns:p14="http://schemas.microsoft.com/office/powerpoint/2010/main" val="281100922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8CE55FB-C8CE-43BD-8EBC-C060BF5D6D85}" type="slidenum">
              <a:rPr lang="en-US" smtClean="0"/>
              <a:pPr/>
              <a:t>117</a:t>
            </a:fld>
            <a:endParaRPr lang="en-US" dirty="0"/>
          </a:p>
        </p:txBody>
      </p:sp>
    </p:spTree>
    <p:extLst>
      <p:ext uri="{BB962C8B-B14F-4D97-AF65-F5344CB8AC3E}">
        <p14:creationId xmlns:p14="http://schemas.microsoft.com/office/powerpoint/2010/main" val="1734472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Mining Architecture</a:t>
            </a:r>
            <a:endParaRPr lang="en-US" dirty="0"/>
          </a:p>
        </p:txBody>
      </p:sp>
      <p:pic>
        <p:nvPicPr>
          <p:cNvPr id="5" name="Content Placeholder 4"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10573" y="1848186"/>
            <a:ext cx="7674621" cy="2681283"/>
          </a:xfrm>
        </p:spPr>
      </p:pic>
      <p:sp>
        <p:nvSpPr>
          <p:cNvPr id="4" name="Slide Number Placeholder 3"/>
          <p:cNvSpPr>
            <a:spLocks noGrp="1"/>
          </p:cNvSpPr>
          <p:nvPr>
            <p:ph type="sldNum" sz="quarter" idx="12"/>
          </p:nvPr>
        </p:nvSpPr>
        <p:spPr/>
        <p:txBody>
          <a:bodyPr/>
          <a:lstStyle/>
          <a:p>
            <a:fld id="{18CE55FB-C8CE-43BD-8EBC-C060BF5D6D85}" type="slidenum">
              <a:rPr lang="en-US" smtClean="0"/>
              <a:t>12</a:t>
            </a:fld>
            <a:endParaRPr lang="en-US"/>
          </a:p>
        </p:txBody>
      </p:sp>
    </p:spTree>
    <p:extLst>
      <p:ext uri="{BB962C8B-B14F-4D97-AF65-F5344CB8AC3E}">
        <p14:creationId xmlns:p14="http://schemas.microsoft.com/office/powerpoint/2010/main" val="77830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TDM</a:t>
            </a:r>
            <a:endParaRPr lang="en-US" dirty="0"/>
          </a:p>
        </p:txBody>
      </p:sp>
      <p:pic>
        <p:nvPicPr>
          <p:cNvPr id="5" name="Content Placeholder 4"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628610" y="787783"/>
            <a:ext cx="6082029" cy="2984699"/>
          </a:xfrm>
        </p:spPr>
      </p:pic>
      <p:sp>
        <p:nvSpPr>
          <p:cNvPr id="4" name="Slide Number Placeholder 3"/>
          <p:cNvSpPr>
            <a:spLocks noGrp="1"/>
          </p:cNvSpPr>
          <p:nvPr>
            <p:ph type="sldNum" sz="quarter" idx="12"/>
          </p:nvPr>
        </p:nvSpPr>
        <p:spPr/>
        <p:txBody>
          <a:bodyPr/>
          <a:lstStyle/>
          <a:p>
            <a:fld id="{18CE55FB-C8CE-43BD-8EBC-C060BF5D6D85}" type="slidenum">
              <a:rPr lang="en-US" smtClean="0"/>
              <a:t>13</a:t>
            </a:fld>
            <a:endParaRPr lang="en-US" dirty="0"/>
          </a:p>
        </p:txBody>
      </p:sp>
      <p:pic>
        <p:nvPicPr>
          <p:cNvPr id="6" name="Picture 4" descr="img7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89" y="4060419"/>
            <a:ext cx="6686550" cy="2130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28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TDM</a:t>
            </a:r>
            <a:endParaRPr lang="en-US" dirty="0"/>
          </a:p>
        </p:txBody>
      </p:sp>
      <p:sp>
        <p:nvSpPr>
          <p:cNvPr id="3" name="Content Placeholder 2"/>
          <p:cNvSpPr>
            <a:spLocks noGrp="1"/>
          </p:cNvSpPr>
          <p:nvPr>
            <p:ph idx="1"/>
          </p:nvPr>
        </p:nvSpPr>
        <p:spPr/>
        <p:txBody>
          <a:bodyPr>
            <a:normAutofit fontScale="92500"/>
          </a:bodyPr>
          <a:lstStyle/>
          <a:p>
            <a:r>
              <a:rPr lang="en-US" dirty="0"/>
              <a:t>The technique used for structuring the text is called the </a:t>
            </a:r>
            <a:r>
              <a:rPr lang="en-US" dirty="0" smtClean="0"/>
              <a:t>bag-of-words technique</a:t>
            </a:r>
            <a:r>
              <a:rPr lang="en-US" dirty="0"/>
              <a:t>. This approach measures the frequencies of select </a:t>
            </a:r>
            <a:r>
              <a:rPr lang="en-US" dirty="0" smtClean="0"/>
              <a:t>important words </a:t>
            </a:r>
            <a:r>
              <a:rPr lang="en-US" dirty="0"/>
              <a:t>and/or phrases occurring in each </a:t>
            </a:r>
            <a:r>
              <a:rPr lang="en-US" dirty="0" smtClean="0"/>
              <a:t>document</a:t>
            </a:r>
          </a:p>
          <a:p>
            <a:r>
              <a:rPr lang="en-US" dirty="0"/>
              <a:t>Creating a TDM requires making choices of which terms to include</a:t>
            </a:r>
            <a:r>
              <a:rPr lang="en-US" dirty="0" smtClean="0"/>
              <a:t>. The </a:t>
            </a:r>
            <a:r>
              <a:rPr lang="en-US" dirty="0"/>
              <a:t>terms chosen should reflect the stated purpose of the text </a:t>
            </a:r>
            <a:r>
              <a:rPr lang="en-US" dirty="0" smtClean="0"/>
              <a:t>mining exercise.</a:t>
            </a:r>
          </a:p>
          <a:p>
            <a:r>
              <a:rPr lang="en-US" dirty="0"/>
              <a:t>A large collection of documents mapped to a large bag of </a:t>
            </a:r>
            <a:r>
              <a:rPr lang="en-US" dirty="0" smtClean="0"/>
              <a:t>words ill </a:t>
            </a:r>
            <a:r>
              <a:rPr lang="en-US" dirty="0"/>
              <a:t>likely lead to a very </a:t>
            </a:r>
            <a:r>
              <a:rPr lang="en-US" dirty="0" smtClean="0"/>
              <a:t>large sparse </a:t>
            </a:r>
            <a:r>
              <a:rPr lang="en-US" dirty="0"/>
              <a:t>matrix if they have few </a:t>
            </a:r>
            <a:r>
              <a:rPr lang="en-US" dirty="0" smtClean="0"/>
              <a:t>common words</a:t>
            </a:r>
            <a:r>
              <a:rPr lang="en-US" dirty="0"/>
              <a:t> </a:t>
            </a:r>
            <a:r>
              <a:rPr lang="en-US" dirty="0" smtClean="0"/>
              <a:t>– Dimensionality reduction (SVD)</a:t>
            </a:r>
          </a:p>
          <a:p>
            <a:r>
              <a:rPr lang="en-US" dirty="0" smtClean="0"/>
              <a:t>Synonyms - ?</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14</a:t>
            </a:fld>
            <a:endParaRPr lang="en-US" dirty="0"/>
          </a:p>
        </p:txBody>
      </p:sp>
    </p:spTree>
    <p:extLst>
      <p:ext uri="{BB962C8B-B14F-4D97-AF65-F5344CB8AC3E}">
        <p14:creationId xmlns:p14="http://schemas.microsoft.com/office/powerpoint/2010/main" val="265630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TDM…</a:t>
            </a:r>
            <a:endParaRPr lang="en-US" dirty="0"/>
          </a:p>
        </p:txBody>
      </p:sp>
      <p:sp>
        <p:nvSpPr>
          <p:cNvPr id="3" name="Content Placeholder 2"/>
          <p:cNvSpPr>
            <a:spLocks noGrp="1"/>
          </p:cNvSpPr>
          <p:nvPr>
            <p:ph idx="1"/>
          </p:nvPr>
        </p:nvSpPr>
        <p:spPr/>
        <p:txBody>
          <a:bodyPr>
            <a:normAutofit fontScale="92500" lnSpcReduction="20000"/>
          </a:bodyPr>
          <a:lstStyle/>
          <a:p>
            <a:r>
              <a:rPr lang="en-US" dirty="0"/>
              <a:t>Data should be cleaned for spelling errors. Common spelling </a:t>
            </a:r>
            <a:r>
              <a:rPr lang="en-US" dirty="0" smtClean="0"/>
              <a:t>errors should </a:t>
            </a:r>
            <a:r>
              <a:rPr lang="en-US" dirty="0"/>
              <a:t>be ignored and the terms should be </a:t>
            </a:r>
            <a:r>
              <a:rPr lang="en-US" dirty="0" smtClean="0"/>
              <a:t>combined</a:t>
            </a:r>
          </a:p>
          <a:p>
            <a:r>
              <a:rPr lang="en-US" dirty="0" smtClean="0"/>
              <a:t>Use only ‘stems’ – </a:t>
            </a:r>
          </a:p>
          <a:p>
            <a:pPr lvl="1"/>
            <a:r>
              <a:rPr lang="en-US" dirty="0" smtClean="0"/>
              <a:t>customer </a:t>
            </a:r>
            <a:r>
              <a:rPr lang="en-US" dirty="0"/>
              <a:t>order, ordering, and order </a:t>
            </a:r>
            <a:r>
              <a:rPr lang="en-US" dirty="0" smtClean="0"/>
              <a:t>=&gt; use </a:t>
            </a:r>
            <a:r>
              <a:rPr lang="en-US" dirty="0"/>
              <a:t>single token word, called “order</a:t>
            </a:r>
            <a:r>
              <a:rPr lang="en-US" dirty="0" smtClean="0"/>
              <a:t>.”</a:t>
            </a:r>
          </a:p>
          <a:p>
            <a:pPr>
              <a:lnSpc>
                <a:spcPct val="120000"/>
              </a:lnSpc>
            </a:pPr>
            <a:r>
              <a:rPr lang="en-US" dirty="0"/>
              <a:t>On the other side, </a:t>
            </a:r>
            <a:r>
              <a:rPr lang="en-US" dirty="0" smtClean="0"/>
              <a:t>homonyms/polysemy </a:t>
            </a:r>
            <a:r>
              <a:rPr lang="en-US" dirty="0"/>
              <a:t>(terms with the same spelling but </a:t>
            </a:r>
            <a:r>
              <a:rPr lang="en-US" dirty="0" smtClean="0"/>
              <a:t>different meanings</a:t>
            </a:r>
            <a:r>
              <a:rPr lang="en-US" dirty="0"/>
              <a:t>) should be counted separately</a:t>
            </a:r>
            <a:r>
              <a:rPr lang="en-US" dirty="0" smtClean="0"/>
              <a:t>.</a:t>
            </a:r>
          </a:p>
          <a:p>
            <a:pPr lvl="1"/>
            <a:r>
              <a:rPr lang="en-US" dirty="0" err="1" smtClean="0"/>
              <a:t>Eg</a:t>
            </a:r>
            <a:r>
              <a:rPr lang="en-US" dirty="0" smtClean="0"/>
              <a:t>. </a:t>
            </a:r>
            <a:r>
              <a:rPr lang="en-US" dirty="0"/>
              <a:t>“The boss ordered that the customer data </a:t>
            </a:r>
            <a:r>
              <a:rPr lang="en-US" dirty="0" smtClean="0"/>
              <a:t>analysis be </a:t>
            </a:r>
            <a:r>
              <a:rPr lang="en-US" dirty="0"/>
              <a:t>presented in chronological order</a:t>
            </a:r>
            <a:r>
              <a:rPr lang="en-US" dirty="0" smtClean="0"/>
              <a:t>.”</a:t>
            </a:r>
          </a:p>
          <a:p>
            <a:r>
              <a:rPr lang="en-US" dirty="0"/>
              <a:t>Terms with very few occurrences in very few documents should </a:t>
            </a:r>
            <a:r>
              <a:rPr lang="en-US" dirty="0" smtClean="0"/>
              <a:t>be eliminated </a:t>
            </a:r>
            <a:r>
              <a:rPr lang="en-US" dirty="0"/>
              <a:t>from the matrix</a:t>
            </a:r>
            <a:r>
              <a:rPr lang="en-US" dirty="0" smtClean="0"/>
              <a:t>.</a:t>
            </a:r>
          </a:p>
          <a:p>
            <a:r>
              <a:rPr lang="en-US" dirty="0" smtClean="0"/>
              <a:t>The cell value in TDM – frequency(f)/log(f)/</a:t>
            </a:r>
            <a:r>
              <a:rPr lang="en-US" dirty="0" err="1" smtClean="0"/>
              <a:t>f</a:t>
            </a:r>
            <a:r>
              <a:rPr lang="en-US" dirty="0" err="1" smtClean="0">
                <a:sym typeface="Symbol" panose="05050102010706020507" pitchFamily="18" charset="2"/>
              </a:rPr>
              <a:t></a:t>
            </a:r>
            <a:r>
              <a:rPr lang="en-US" dirty="0" err="1" smtClean="0"/>
              <a:t>n</a:t>
            </a:r>
            <a:r>
              <a:rPr lang="en-US" dirty="0" smtClean="0"/>
              <a:t>/</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15</a:t>
            </a:fld>
            <a:endParaRPr lang="en-US" dirty="0"/>
          </a:p>
        </p:txBody>
      </p:sp>
    </p:spTree>
    <p:extLst>
      <p:ext uri="{BB962C8B-B14F-4D97-AF65-F5344CB8AC3E}">
        <p14:creationId xmlns:p14="http://schemas.microsoft.com/office/powerpoint/2010/main" val="372481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Search Engine Concept</a:t>
            </a:r>
            <a:endParaRPr lang="en-US" dirty="0"/>
          </a:p>
        </p:txBody>
      </p:sp>
      <p:sp>
        <p:nvSpPr>
          <p:cNvPr id="3" name="Content Placeholder 2"/>
          <p:cNvSpPr>
            <a:spLocks noGrp="1"/>
          </p:cNvSpPr>
          <p:nvPr>
            <p:ph idx="1"/>
          </p:nvPr>
        </p:nvSpPr>
        <p:spPr/>
        <p:txBody>
          <a:bodyPr>
            <a:normAutofit/>
          </a:bodyPr>
          <a:lstStyle/>
          <a:p>
            <a:r>
              <a:rPr lang="en-US" altLang="en-US" dirty="0" smtClean="0"/>
              <a:t>We </a:t>
            </a:r>
            <a:r>
              <a:rPr lang="en-US" altLang="en-US" dirty="0"/>
              <a:t>have a collection of </a:t>
            </a:r>
            <a:r>
              <a:rPr lang="en-US" altLang="en-US" dirty="0">
                <a:solidFill>
                  <a:srgbClr val="FF0000"/>
                </a:solidFill>
              </a:rPr>
              <a:t>documents</a:t>
            </a:r>
            <a:r>
              <a:rPr lang="en-US" altLang="en-US" dirty="0"/>
              <a:t> (mainly text </a:t>
            </a:r>
            <a:r>
              <a:rPr lang="en-US" altLang="en-US" dirty="0" smtClean="0"/>
              <a:t>or html-based</a:t>
            </a:r>
            <a:r>
              <a:rPr lang="en-US" altLang="en-US" dirty="0"/>
              <a:t>)</a:t>
            </a:r>
          </a:p>
          <a:p>
            <a:r>
              <a:rPr lang="en-US" altLang="en-US" dirty="0" smtClean="0"/>
              <a:t>We </a:t>
            </a:r>
            <a:r>
              <a:rPr lang="en-US" altLang="en-US" dirty="0"/>
              <a:t>have a set of </a:t>
            </a:r>
            <a:r>
              <a:rPr lang="en-US" altLang="en-US" dirty="0" smtClean="0">
                <a:solidFill>
                  <a:srgbClr val="FF0000"/>
                </a:solidFill>
              </a:rPr>
              <a:t>users</a:t>
            </a:r>
          </a:p>
          <a:p>
            <a:r>
              <a:rPr lang="en-US" altLang="en-US" dirty="0" smtClean="0"/>
              <a:t>A </a:t>
            </a:r>
            <a:r>
              <a:rPr lang="en-US" altLang="en-US" dirty="0"/>
              <a:t>user wants to retrieve the documents related to </a:t>
            </a:r>
            <a:r>
              <a:rPr lang="en-US" altLang="en-US" dirty="0" smtClean="0"/>
              <a:t>a given </a:t>
            </a:r>
            <a:r>
              <a:rPr lang="en-US" altLang="en-US" dirty="0">
                <a:solidFill>
                  <a:srgbClr val="FF0000"/>
                </a:solidFill>
              </a:rPr>
              <a:t>concept</a:t>
            </a:r>
          </a:p>
          <a:p>
            <a:r>
              <a:rPr lang="en-US" altLang="en-US" dirty="0" smtClean="0"/>
              <a:t>He </a:t>
            </a:r>
            <a:r>
              <a:rPr lang="en-US" altLang="en-US" dirty="0"/>
              <a:t>consequently submits a query expressed </a:t>
            </a:r>
            <a:r>
              <a:rPr lang="en-US" altLang="en-US" dirty="0" smtClean="0"/>
              <a:t>through </a:t>
            </a:r>
            <a:r>
              <a:rPr lang="en-US" altLang="en-US" dirty="0" smtClean="0">
                <a:solidFill>
                  <a:srgbClr val="FF0000"/>
                </a:solidFill>
              </a:rPr>
              <a:t>words</a:t>
            </a:r>
            <a:r>
              <a:rPr lang="en-US" altLang="en-US" dirty="0" smtClean="0"/>
              <a:t> </a:t>
            </a:r>
            <a:r>
              <a:rPr lang="en-US" altLang="en-US" dirty="0"/>
              <a:t>or </a:t>
            </a:r>
            <a:r>
              <a:rPr lang="en-US" altLang="en-US" dirty="0">
                <a:solidFill>
                  <a:srgbClr val="FF0000"/>
                </a:solidFill>
              </a:rPr>
              <a:t>terms</a:t>
            </a:r>
          </a:p>
          <a:p>
            <a:r>
              <a:rPr lang="en-US" altLang="en-US" dirty="0" smtClean="0"/>
              <a:t>An </a:t>
            </a:r>
            <a:r>
              <a:rPr lang="en-US" altLang="en-US" dirty="0">
                <a:solidFill>
                  <a:srgbClr val="FF0000"/>
                </a:solidFill>
              </a:rPr>
              <a:t>information retrieval system </a:t>
            </a:r>
            <a:r>
              <a:rPr lang="en-US" altLang="en-US" dirty="0"/>
              <a:t>returns </a:t>
            </a:r>
            <a:r>
              <a:rPr lang="en-US" altLang="en-US" dirty="0" smtClean="0"/>
              <a:t>the documents </a:t>
            </a:r>
            <a:r>
              <a:rPr lang="en-US" altLang="en-US" dirty="0"/>
              <a:t>most related to this concept </a:t>
            </a:r>
            <a:endParaRPr lang="en-US" altLang="en-US" dirty="0" smtClean="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16</a:t>
            </a:fld>
            <a:endParaRPr lang="en-US" dirty="0"/>
          </a:p>
        </p:txBody>
      </p:sp>
    </p:spTree>
    <p:extLst>
      <p:ext uri="{BB962C8B-B14F-4D97-AF65-F5344CB8AC3E}">
        <p14:creationId xmlns:p14="http://schemas.microsoft.com/office/powerpoint/2010/main" val="114886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 Concept…</a:t>
            </a:r>
            <a:endParaRPr lang="en-US" dirty="0"/>
          </a:p>
        </p:txBody>
      </p:sp>
      <p:sp>
        <p:nvSpPr>
          <p:cNvPr id="3" name="Content Placeholder 2"/>
          <p:cNvSpPr>
            <a:spLocks noGrp="1"/>
          </p:cNvSpPr>
          <p:nvPr>
            <p:ph idx="1"/>
          </p:nvPr>
        </p:nvSpPr>
        <p:spPr/>
        <p:txBody>
          <a:bodyPr/>
          <a:lstStyle/>
          <a:p>
            <a:r>
              <a:rPr lang="en-US" altLang="en-US" dirty="0" smtClean="0"/>
              <a:t>How can we retrieve information using a search engine?.</a:t>
            </a:r>
          </a:p>
          <a:p>
            <a:pPr lvl="1"/>
            <a:r>
              <a:rPr lang="en-US" altLang="en-US" dirty="0" smtClean="0"/>
              <a:t>We can represent the query and the documents as vectors (vector space model)</a:t>
            </a:r>
          </a:p>
          <a:p>
            <a:pPr lvl="1"/>
            <a:r>
              <a:rPr lang="en-US" altLang="en-US" dirty="0" smtClean="0"/>
              <a:t>However to construct these vectors we should perform a preliminary document preparation.</a:t>
            </a:r>
          </a:p>
          <a:p>
            <a:r>
              <a:rPr lang="en-US" altLang="en-US" dirty="0" smtClean="0"/>
              <a:t>The documents are retrieved by finding the closest distance between the query and the document vector.</a:t>
            </a:r>
          </a:p>
          <a:p>
            <a:pPr lvl="1"/>
            <a:r>
              <a:rPr lang="en-US" altLang="en-US" dirty="0" smtClean="0"/>
              <a:t>Which is the most suitable distance to retrieve documents?</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17</a:t>
            </a:fld>
            <a:endParaRPr lang="en-US" dirty="0"/>
          </a:p>
        </p:txBody>
      </p:sp>
    </p:spTree>
    <p:extLst>
      <p:ext uri="{BB962C8B-B14F-4D97-AF65-F5344CB8AC3E}">
        <p14:creationId xmlns:p14="http://schemas.microsoft.com/office/powerpoint/2010/main" val="410177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 Architecture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8CE55FB-C8CE-43BD-8EBC-C060BF5D6D85}" type="slidenum">
              <a:rPr lang="en-US" smtClean="0"/>
              <a:pPr/>
              <a:t>18</a:t>
            </a:fld>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930" y="1209367"/>
            <a:ext cx="7467600" cy="486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7877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t>Document File Preparation</a:t>
            </a:r>
          </a:p>
        </p:txBody>
      </p:sp>
      <p:sp>
        <p:nvSpPr>
          <p:cNvPr id="8195" name="Rectangle 3"/>
          <p:cNvSpPr>
            <a:spLocks noGrp="1" noChangeArrowheads="1"/>
          </p:cNvSpPr>
          <p:nvPr>
            <p:ph type="body" idx="1"/>
          </p:nvPr>
        </p:nvSpPr>
        <p:spPr/>
        <p:txBody>
          <a:bodyPr/>
          <a:lstStyle/>
          <a:p>
            <a:r>
              <a:rPr lang="en-US" altLang="en-US" dirty="0" smtClean="0"/>
              <a:t>Manual Indexing</a:t>
            </a:r>
          </a:p>
          <a:p>
            <a:pPr lvl="1">
              <a:spcBef>
                <a:spcPts val="600"/>
              </a:spcBef>
            </a:pPr>
            <a:r>
              <a:rPr lang="en-US" altLang="en-US" sz="2400" dirty="0" smtClean="0"/>
              <a:t>Relationships and concepts between topics can be established</a:t>
            </a:r>
          </a:p>
          <a:p>
            <a:pPr lvl="1">
              <a:spcBef>
                <a:spcPts val="600"/>
              </a:spcBef>
            </a:pPr>
            <a:r>
              <a:rPr lang="en-US" altLang="en-US" sz="2400" dirty="0" smtClean="0"/>
              <a:t>It is expensive and time consuming</a:t>
            </a:r>
          </a:p>
          <a:p>
            <a:pPr lvl="1">
              <a:spcBef>
                <a:spcPts val="600"/>
              </a:spcBef>
            </a:pPr>
            <a:r>
              <a:rPr lang="en-US" altLang="en-US" sz="2400" dirty="0" smtClean="0"/>
              <a:t>It may not be reproduced if it is destroyed.</a:t>
            </a:r>
          </a:p>
          <a:p>
            <a:pPr lvl="1">
              <a:spcBef>
                <a:spcPts val="600"/>
              </a:spcBef>
            </a:pPr>
            <a:r>
              <a:rPr lang="en-US" altLang="en-US" sz="2400" dirty="0" smtClean="0"/>
              <a:t>The huge amount of information suggest a more automated system</a:t>
            </a:r>
          </a:p>
          <a:p>
            <a:endParaRPr lang="en-US" altLang="en-US" dirty="0" smtClean="0"/>
          </a:p>
        </p:txBody>
      </p:sp>
    </p:spTree>
    <p:extLst>
      <p:ext uri="{BB962C8B-B14F-4D97-AF65-F5344CB8AC3E}">
        <p14:creationId xmlns:p14="http://schemas.microsoft.com/office/powerpoint/2010/main" val="1311288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pic>
        <p:nvPicPr>
          <p:cNvPr id="5" name="Content Placeholder 4" descr="Screen Clippi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42"/>
          <a:stretch/>
        </p:blipFill>
        <p:spPr>
          <a:xfrm>
            <a:off x="953079" y="1514168"/>
            <a:ext cx="7837770" cy="4312474"/>
          </a:xfrm>
        </p:spPr>
      </p:pic>
      <p:sp>
        <p:nvSpPr>
          <p:cNvPr id="4" name="Slide Number Placeholder 3"/>
          <p:cNvSpPr>
            <a:spLocks noGrp="1"/>
          </p:cNvSpPr>
          <p:nvPr>
            <p:ph type="sldNum" sz="quarter" idx="12"/>
          </p:nvPr>
        </p:nvSpPr>
        <p:spPr/>
        <p:txBody>
          <a:bodyPr/>
          <a:lstStyle/>
          <a:p>
            <a:fld id="{18CE55FB-C8CE-43BD-8EBC-C060BF5D6D85}" type="slidenum">
              <a:rPr lang="en-US" smtClean="0"/>
              <a:t>2</a:t>
            </a:fld>
            <a:endParaRPr lang="en-US"/>
          </a:p>
        </p:txBody>
      </p:sp>
      <p:sp>
        <p:nvSpPr>
          <p:cNvPr id="6" name="Rectangle 5"/>
          <p:cNvSpPr/>
          <p:nvPr/>
        </p:nvSpPr>
        <p:spPr>
          <a:xfrm>
            <a:off x="1096206" y="4965406"/>
            <a:ext cx="7611860" cy="829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989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t>Document File Preparation</a:t>
            </a:r>
          </a:p>
        </p:txBody>
      </p:sp>
      <p:sp>
        <p:nvSpPr>
          <p:cNvPr id="9219" name="Rectangle 3"/>
          <p:cNvSpPr>
            <a:spLocks noGrp="1" noChangeArrowheads="1"/>
          </p:cNvSpPr>
          <p:nvPr>
            <p:ph type="body" idx="1"/>
          </p:nvPr>
        </p:nvSpPr>
        <p:spPr/>
        <p:txBody>
          <a:bodyPr/>
          <a:lstStyle/>
          <a:p>
            <a:r>
              <a:rPr lang="en-US" altLang="en-US" dirty="0" smtClean="0"/>
              <a:t>Automatic indexing</a:t>
            </a:r>
          </a:p>
          <a:p>
            <a:r>
              <a:rPr lang="en-US" altLang="en-US" dirty="0" smtClean="0"/>
              <a:t>To </a:t>
            </a:r>
            <a:r>
              <a:rPr lang="en-US" altLang="en-US" dirty="0" err="1" smtClean="0"/>
              <a:t>buid</a:t>
            </a:r>
            <a:r>
              <a:rPr lang="en-US" altLang="en-US" dirty="0" smtClean="0"/>
              <a:t> an automatic index, we need to perform two steps:</a:t>
            </a:r>
          </a:p>
          <a:p>
            <a:pPr lvl="1"/>
            <a:r>
              <a:rPr lang="en-US" altLang="en-US" sz="2200" b="1" dirty="0" smtClean="0"/>
              <a:t>Document Analysis: </a:t>
            </a:r>
            <a:r>
              <a:rPr lang="en-US" altLang="en-US" sz="2200" dirty="0" smtClean="0"/>
              <a:t>Decide what information or parts of the document should be indexed</a:t>
            </a:r>
          </a:p>
          <a:p>
            <a:pPr lvl="1"/>
            <a:r>
              <a:rPr lang="en-US" altLang="en-US" sz="2200" b="1" dirty="0" smtClean="0"/>
              <a:t>Token analysis: </a:t>
            </a:r>
            <a:r>
              <a:rPr lang="en-US" altLang="en-US" sz="2200" dirty="0" smtClean="0"/>
              <a:t>Decide with words should be used in order to obtain the best representation of the semantic content of documents.</a:t>
            </a:r>
          </a:p>
        </p:txBody>
      </p:sp>
    </p:spTree>
    <p:extLst>
      <p:ext uri="{BB962C8B-B14F-4D97-AF65-F5344CB8AC3E}">
        <p14:creationId xmlns:p14="http://schemas.microsoft.com/office/powerpoint/2010/main" val="419788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t>Document Normalization</a:t>
            </a:r>
          </a:p>
        </p:txBody>
      </p:sp>
      <p:sp>
        <p:nvSpPr>
          <p:cNvPr id="10243" name="Rectangle 3"/>
          <p:cNvSpPr>
            <a:spLocks noGrp="1" noChangeArrowheads="1"/>
          </p:cNvSpPr>
          <p:nvPr>
            <p:ph type="body" idx="1"/>
          </p:nvPr>
        </p:nvSpPr>
        <p:spPr>
          <a:xfrm>
            <a:off x="1358415" y="1582992"/>
            <a:ext cx="7175986" cy="4849705"/>
          </a:xfrm>
        </p:spPr>
        <p:txBody>
          <a:bodyPr>
            <a:normAutofit/>
          </a:bodyPr>
          <a:lstStyle/>
          <a:p>
            <a:r>
              <a:rPr lang="en-US" altLang="en-US" dirty="0" smtClean="0"/>
              <a:t>After this preliminary analysis we need to perform another preprocessing of the data</a:t>
            </a:r>
          </a:p>
          <a:p>
            <a:r>
              <a:rPr lang="en-US" altLang="en-US" dirty="0" smtClean="0"/>
              <a:t>Remove stop words</a:t>
            </a:r>
          </a:p>
          <a:p>
            <a:pPr lvl="1">
              <a:spcBef>
                <a:spcPts val="600"/>
              </a:spcBef>
            </a:pPr>
            <a:r>
              <a:rPr lang="en-US" altLang="en-US" dirty="0" smtClean="0"/>
              <a:t>Function words: a, an, as, for, in, of, the…</a:t>
            </a:r>
          </a:p>
          <a:p>
            <a:pPr lvl="1">
              <a:spcBef>
                <a:spcPts val="600"/>
              </a:spcBef>
            </a:pPr>
            <a:r>
              <a:rPr lang="en-US" altLang="en-US" dirty="0" smtClean="0"/>
              <a:t>Other frequent words</a:t>
            </a:r>
          </a:p>
          <a:p>
            <a:r>
              <a:rPr lang="en-US" altLang="en-US" dirty="0" smtClean="0"/>
              <a:t>Stemming </a:t>
            </a:r>
          </a:p>
          <a:p>
            <a:pPr lvl="1">
              <a:spcBef>
                <a:spcPts val="600"/>
              </a:spcBef>
            </a:pPr>
            <a:r>
              <a:rPr lang="en-US" altLang="en-US" dirty="0" smtClean="0"/>
              <a:t>Group morphological variants</a:t>
            </a:r>
          </a:p>
          <a:p>
            <a:pPr lvl="1">
              <a:spcBef>
                <a:spcPts val="600"/>
              </a:spcBef>
            </a:pPr>
            <a:r>
              <a:rPr lang="en-US" altLang="en-US" dirty="0" smtClean="0"/>
              <a:t>Plurals     “ streets” -&gt; “street”</a:t>
            </a:r>
          </a:p>
          <a:p>
            <a:pPr lvl="1">
              <a:spcBef>
                <a:spcPts val="600"/>
              </a:spcBef>
            </a:pPr>
            <a:r>
              <a:rPr lang="en-US" altLang="en-US" dirty="0" smtClean="0"/>
              <a:t>Adverbs    “fully” -&gt; “full”</a:t>
            </a:r>
          </a:p>
          <a:p>
            <a:pPr lvl="1">
              <a:spcBef>
                <a:spcPts val="600"/>
              </a:spcBef>
            </a:pPr>
            <a:r>
              <a:rPr lang="en-US" altLang="en-US" dirty="0" smtClean="0"/>
              <a:t>The current algorithms can make some mistakes</a:t>
            </a:r>
          </a:p>
          <a:p>
            <a:pPr lvl="1">
              <a:spcBef>
                <a:spcPts val="600"/>
              </a:spcBef>
            </a:pPr>
            <a:r>
              <a:rPr lang="en-US" altLang="en-US" dirty="0" smtClean="0"/>
              <a:t>“police“, “policy” -&gt; “</a:t>
            </a:r>
            <a:r>
              <a:rPr lang="en-US" altLang="en-US" dirty="0" err="1" smtClean="0"/>
              <a:t>polic</a:t>
            </a:r>
            <a:r>
              <a:rPr lang="en-US" altLang="en-US" dirty="0" smtClean="0"/>
              <a:t>” </a:t>
            </a:r>
          </a:p>
          <a:p>
            <a:pPr lvl="2"/>
            <a:endParaRPr lang="en-US" altLang="en-US" dirty="0" smtClean="0"/>
          </a:p>
          <a:p>
            <a:pPr lvl="1"/>
            <a:endParaRPr lang="en-US" altLang="en-US" dirty="0" smtClean="0"/>
          </a:p>
          <a:p>
            <a:pPr lvl="1"/>
            <a:endParaRPr lang="en-US" altLang="en-US" dirty="0" smtClean="0"/>
          </a:p>
          <a:p>
            <a:pPr lvl="1"/>
            <a:endParaRPr lang="en-US" altLang="en-US" dirty="0" smtClean="0"/>
          </a:p>
        </p:txBody>
      </p:sp>
    </p:spTree>
    <p:extLst>
      <p:ext uri="{BB962C8B-B14F-4D97-AF65-F5344CB8AC3E}">
        <p14:creationId xmlns:p14="http://schemas.microsoft.com/office/powerpoint/2010/main" val="34747553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t>File Structures</a:t>
            </a:r>
          </a:p>
        </p:txBody>
      </p:sp>
      <p:sp>
        <p:nvSpPr>
          <p:cNvPr id="11267" name="Rectangle 3"/>
          <p:cNvSpPr>
            <a:spLocks noGrp="1" noChangeArrowheads="1"/>
          </p:cNvSpPr>
          <p:nvPr>
            <p:ph type="body" idx="1"/>
          </p:nvPr>
        </p:nvSpPr>
        <p:spPr/>
        <p:txBody>
          <a:bodyPr/>
          <a:lstStyle/>
          <a:p>
            <a:r>
              <a:rPr lang="en-US" altLang="en-US" smtClean="0"/>
              <a:t>Once we have eliminated the stop words and apply the stemmer to the document we can construct:</a:t>
            </a:r>
          </a:p>
          <a:p>
            <a:r>
              <a:rPr lang="en-US" altLang="en-US" smtClean="0"/>
              <a:t>Document File</a:t>
            </a:r>
          </a:p>
          <a:p>
            <a:pPr lvl="1"/>
            <a:r>
              <a:rPr lang="en-US" altLang="en-US" smtClean="0"/>
              <a:t>We can extract the terms that should be used in the index and assign a number to each document.</a:t>
            </a:r>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l="6218" t="3497" r="4146" b="3497"/>
          <a:stretch>
            <a:fillRect/>
          </a:stretch>
        </p:blipFill>
        <p:spPr bwMode="auto">
          <a:xfrm rot="21477640">
            <a:off x="1058429" y="4152095"/>
            <a:ext cx="3476625" cy="21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932903"/>
            <a:ext cx="2743200" cy="228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0" name="AutoShape 6"/>
          <p:cNvSpPr>
            <a:spLocks noChangeArrowheads="1"/>
          </p:cNvSpPr>
          <p:nvPr/>
        </p:nvSpPr>
        <p:spPr bwMode="auto">
          <a:xfrm>
            <a:off x="4648200" y="4876800"/>
            <a:ext cx="838200" cy="533400"/>
          </a:xfrm>
          <a:prstGeom prst="rightArrow">
            <a:avLst>
              <a:gd name="adj1" fmla="val 50000"/>
              <a:gd name="adj2"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243752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t>File Structures</a:t>
            </a:r>
          </a:p>
        </p:txBody>
      </p:sp>
      <p:graphicFrame>
        <p:nvGraphicFramePr>
          <p:cNvPr id="30770" name="Group 50"/>
          <p:cNvGraphicFramePr>
            <a:graphicFrameLocks noGrp="1"/>
          </p:cNvGraphicFramePr>
          <p:nvPr>
            <p:ph idx="1"/>
            <p:extLst>
              <p:ext uri="{D42A27DB-BD31-4B8C-83A1-F6EECF244321}">
                <p14:modId xmlns:p14="http://schemas.microsoft.com/office/powerpoint/2010/main" val="2343802709"/>
              </p:ext>
            </p:extLst>
          </p:nvPr>
        </p:nvGraphicFramePr>
        <p:xfrm>
          <a:off x="4933506" y="1582738"/>
          <a:ext cx="3600894" cy="4603082"/>
        </p:xfrm>
        <a:graphic>
          <a:graphicData uri="http://schemas.openxmlformats.org/drawingml/2006/table">
            <a:tbl>
              <a:tblPr/>
              <a:tblGrid>
                <a:gridCol w="1800447">
                  <a:extLst>
                    <a:ext uri="{9D8B030D-6E8A-4147-A177-3AD203B41FA5}">
                      <a16:colId xmlns:a16="http://schemas.microsoft.com/office/drawing/2014/main" val="20000"/>
                    </a:ext>
                  </a:extLst>
                </a:gridCol>
                <a:gridCol w="1800447">
                  <a:extLst>
                    <a:ext uri="{9D8B030D-6E8A-4147-A177-3AD203B41FA5}">
                      <a16:colId xmlns:a16="http://schemas.microsoft.com/office/drawing/2014/main" val="20001"/>
                    </a:ext>
                  </a:extLst>
                </a:gridCol>
              </a:tblGrid>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Term</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Global Frequency</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banana</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1</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cranb</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2</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Hanna</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2</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hunger</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1</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manna</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1</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meat </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1</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potato</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1</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query</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1</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rye</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2</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sourdough</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1</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spiritual</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1</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wheat</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cs typeface="Arial" charset="0"/>
                        </a:rPr>
                        <a:t>2</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2291" name="Rectangle 3"/>
          <p:cNvSpPr>
            <a:spLocks noGrp="1" noChangeArrowheads="1"/>
          </p:cNvSpPr>
          <p:nvPr>
            <p:ph type="body" sz="half" idx="4294967295"/>
          </p:nvPr>
        </p:nvSpPr>
        <p:spPr>
          <a:xfrm>
            <a:off x="829339" y="1750679"/>
            <a:ext cx="3924300" cy="4267200"/>
          </a:xfrm>
        </p:spPr>
        <p:txBody>
          <a:bodyPr>
            <a:normAutofit/>
          </a:bodyPr>
          <a:lstStyle/>
          <a:p>
            <a:r>
              <a:rPr lang="en-US" altLang="en-US" sz="2400" dirty="0" smtClean="0"/>
              <a:t>Dictionary</a:t>
            </a:r>
          </a:p>
          <a:p>
            <a:r>
              <a:rPr lang="en-US" altLang="en-US" sz="2200" dirty="0" smtClean="0"/>
              <a:t>We will construct a searchable dictionary of terms by arranging them alphabetically and indicating the frequency of each term in the collection</a:t>
            </a:r>
          </a:p>
        </p:txBody>
      </p:sp>
    </p:spTree>
    <p:extLst>
      <p:ext uri="{BB962C8B-B14F-4D97-AF65-F5344CB8AC3E}">
        <p14:creationId xmlns:p14="http://schemas.microsoft.com/office/powerpoint/2010/main" val="3774359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mtClean="0"/>
              <a:t>File Structures</a:t>
            </a:r>
          </a:p>
        </p:txBody>
      </p:sp>
      <p:graphicFrame>
        <p:nvGraphicFramePr>
          <p:cNvPr id="31804" name="Group 60"/>
          <p:cNvGraphicFramePr>
            <a:graphicFrameLocks noGrp="1"/>
          </p:cNvGraphicFramePr>
          <p:nvPr>
            <p:ph idx="1"/>
            <p:extLst>
              <p:ext uri="{D42A27DB-BD31-4B8C-83A1-F6EECF244321}">
                <p14:modId xmlns:p14="http://schemas.microsoft.com/office/powerpoint/2010/main" val="68089537"/>
              </p:ext>
            </p:extLst>
          </p:nvPr>
        </p:nvGraphicFramePr>
        <p:xfrm>
          <a:off x="4072270" y="1582738"/>
          <a:ext cx="4462130" cy="4359277"/>
        </p:xfrm>
        <a:graphic>
          <a:graphicData uri="http://schemas.openxmlformats.org/drawingml/2006/table">
            <a:tbl>
              <a:tblPr/>
              <a:tblGrid>
                <a:gridCol w="2231065">
                  <a:extLst>
                    <a:ext uri="{9D8B030D-6E8A-4147-A177-3AD203B41FA5}">
                      <a16:colId xmlns:a16="http://schemas.microsoft.com/office/drawing/2014/main" val="20000"/>
                    </a:ext>
                  </a:extLst>
                </a:gridCol>
                <a:gridCol w="2231065">
                  <a:extLst>
                    <a:ext uri="{9D8B030D-6E8A-4147-A177-3AD203B41FA5}">
                      <a16:colId xmlns:a16="http://schemas.microsoft.com/office/drawing/2014/main" val="20001"/>
                    </a:ext>
                  </a:extLst>
                </a:gridCol>
              </a:tblGrid>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Term</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(Doc, Position)</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banana</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(5,7)</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cranb</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(4,5); (6,4)</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Hanna</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(1,7); (8,2)</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hunger</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(9,4)</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manna</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(2,6)</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meat </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(7,6)</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potato</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(4,3)</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query</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(3,8)</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rye</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(3,3);(6,3)</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sourdough</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(5,5)</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spiritual</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(7,5)</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32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cs typeface="Arial" charset="0"/>
                        </a:rPr>
                        <a:t>wheat</a:t>
                      </a:r>
                    </a:p>
                  </a:txBody>
                  <a:tcPr marL="167196" marR="167196"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cs typeface="Arial" charset="0"/>
                        </a:rPr>
                        <a:t>(3,5);(6,6)</a:t>
                      </a:r>
                    </a:p>
                  </a:txBody>
                  <a:tcPr marL="167196" marR="167196"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3315" name="Rectangle 3"/>
          <p:cNvSpPr>
            <a:spLocks noGrp="1" noChangeArrowheads="1"/>
          </p:cNvSpPr>
          <p:nvPr>
            <p:ph type="body" sz="half" idx="4294967295"/>
          </p:nvPr>
        </p:nvSpPr>
        <p:spPr>
          <a:xfrm>
            <a:off x="637952" y="1752600"/>
            <a:ext cx="3286347" cy="4267200"/>
          </a:xfrm>
        </p:spPr>
        <p:txBody>
          <a:bodyPr>
            <a:normAutofit/>
          </a:bodyPr>
          <a:lstStyle/>
          <a:p>
            <a:pPr marL="0" indent="0" eaLnBrk="1" hangingPunct="1"/>
            <a:r>
              <a:rPr lang="en-US" altLang="en-US" sz="2800" dirty="0" smtClean="0"/>
              <a:t>Inverted List</a:t>
            </a:r>
          </a:p>
          <a:p>
            <a:pPr marL="608013"/>
            <a:r>
              <a:rPr lang="en-US" altLang="en-US" sz="2600" dirty="0" smtClean="0"/>
              <a:t>For each term we find the documents and its related position associated with </a:t>
            </a:r>
          </a:p>
          <a:p>
            <a:pPr marL="0" indent="0" eaLnBrk="1" hangingPunct="1"/>
            <a:endParaRPr lang="en-US" altLang="en-US" sz="2400" dirty="0" smtClean="0"/>
          </a:p>
        </p:txBody>
      </p:sp>
    </p:spTree>
    <p:extLst>
      <p:ext uri="{BB962C8B-B14F-4D97-AF65-F5344CB8AC3E}">
        <p14:creationId xmlns:p14="http://schemas.microsoft.com/office/powerpoint/2010/main" val="2257207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Latent Semantic Model</a:t>
            </a:r>
            <a:endParaRPr lang="en-US" dirty="0"/>
          </a:p>
        </p:txBody>
      </p:sp>
      <p:sp>
        <p:nvSpPr>
          <p:cNvPr id="7" name="Content Placeholder 6"/>
          <p:cNvSpPr>
            <a:spLocks noGrp="1"/>
          </p:cNvSpPr>
          <p:nvPr>
            <p:ph idx="1"/>
          </p:nvPr>
        </p:nvSpPr>
        <p:spPr>
          <a:xfrm>
            <a:off x="1358415" y="1582992"/>
            <a:ext cx="7175986" cy="4817807"/>
          </a:xfrm>
        </p:spPr>
        <p:txBody>
          <a:bodyPr>
            <a:normAutofit fontScale="92500" lnSpcReduction="10000"/>
          </a:bodyPr>
          <a:lstStyle/>
          <a:p>
            <a:r>
              <a:rPr lang="en-US" sz="2800" dirty="0" smtClean="0"/>
              <a:t>Latent semantic models</a:t>
            </a:r>
          </a:p>
          <a:p>
            <a:pPr lvl="1"/>
            <a:r>
              <a:rPr lang="en-US" sz="2400" dirty="0" smtClean="0"/>
              <a:t>These models try to capture some  semantic information</a:t>
            </a:r>
          </a:p>
          <a:p>
            <a:pPr lvl="1"/>
            <a:r>
              <a:rPr lang="en-US" sz="2400" dirty="0" smtClean="0"/>
              <a:t>For instance, if we introduce a query with  "</a:t>
            </a:r>
            <a:r>
              <a:rPr lang="en-US" sz="2400" dirty="0" smtClean="0">
                <a:solidFill>
                  <a:srgbClr val="FF0000"/>
                </a:solidFill>
              </a:rPr>
              <a:t>newborn</a:t>
            </a:r>
            <a:r>
              <a:rPr lang="en-US" sz="2400" dirty="0" smtClean="0"/>
              <a:t>", it would be nice if documents  containing "</a:t>
            </a:r>
            <a:r>
              <a:rPr lang="en-US" sz="2400" dirty="0" smtClean="0">
                <a:solidFill>
                  <a:srgbClr val="FF0000"/>
                </a:solidFill>
              </a:rPr>
              <a:t>baby</a:t>
            </a:r>
            <a:r>
              <a:rPr lang="en-US" sz="2400" dirty="0" smtClean="0"/>
              <a:t>" but not "newborn" are  also retrieved</a:t>
            </a:r>
          </a:p>
          <a:p>
            <a:pPr lvl="1"/>
            <a:r>
              <a:rPr lang="en-US" sz="2400" dirty="0" smtClean="0"/>
              <a:t>We say that words are semantically related  when they are used in the same context</a:t>
            </a:r>
          </a:p>
          <a:p>
            <a:pPr lvl="1"/>
            <a:r>
              <a:rPr lang="en-US" sz="2400" dirty="0"/>
              <a:t>Semantic similarity: two words are semantically related </a:t>
            </a:r>
            <a:r>
              <a:rPr lang="en-US" sz="2400" dirty="0" smtClean="0"/>
              <a:t>if they occur in the same document</a:t>
            </a:r>
          </a:p>
          <a:p>
            <a:pPr lvl="1"/>
            <a:r>
              <a:rPr lang="en-US" sz="2400" dirty="0" smtClean="0"/>
              <a:t>SVD – Solution to find this</a:t>
            </a:r>
          </a:p>
          <a:p>
            <a:endParaRPr lang="en-US" sz="2800" dirty="0"/>
          </a:p>
        </p:txBody>
      </p:sp>
      <p:sp>
        <p:nvSpPr>
          <p:cNvPr id="5" name="Slide Number Placeholder 4"/>
          <p:cNvSpPr>
            <a:spLocks noGrp="1"/>
          </p:cNvSpPr>
          <p:nvPr>
            <p:ph type="sldNum" sz="quarter" idx="12"/>
          </p:nvPr>
        </p:nvSpPr>
        <p:spPr/>
        <p:txBody>
          <a:bodyPr/>
          <a:lstStyle/>
          <a:p>
            <a:fld id="{59A4D042-2FB2-46DD-A223-36E05EEF94B4}" type="slidenum">
              <a:rPr lang="en-US" altLang="en-US" smtClean="0"/>
              <a:pPr/>
              <a:t>25</a:t>
            </a:fld>
            <a:endParaRPr lang="en-US" altLang="en-US"/>
          </a:p>
        </p:txBody>
      </p:sp>
    </p:spTree>
    <p:extLst>
      <p:ext uri="{BB962C8B-B14F-4D97-AF65-F5344CB8AC3E}">
        <p14:creationId xmlns:p14="http://schemas.microsoft.com/office/powerpoint/2010/main" val="3061315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LSI</a:t>
            </a:r>
            <a:endParaRPr lang="en-US" dirty="0"/>
          </a:p>
        </p:txBody>
      </p:sp>
      <p:sp>
        <p:nvSpPr>
          <p:cNvPr id="3" name="Content Placeholder 2"/>
          <p:cNvSpPr>
            <a:spLocks noGrp="1"/>
          </p:cNvSpPr>
          <p:nvPr>
            <p:ph idx="1"/>
          </p:nvPr>
        </p:nvSpPr>
        <p:spPr/>
        <p:txBody>
          <a:bodyPr>
            <a:normAutofit lnSpcReduction="10000"/>
          </a:bodyPr>
          <a:lstStyle/>
          <a:p>
            <a:r>
              <a:rPr lang="en-US" altLang="en-US" dirty="0"/>
              <a:t>Uses a mathematical technique called </a:t>
            </a:r>
            <a:r>
              <a:rPr lang="en-US" altLang="en-US" i="1" dirty="0"/>
              <a:t>Singular Value Decomposition</a:t>
            </a:r>
            <a:r>
              <a:rPr lang="en-US" altLang="en-US" dirty="0"/>
              <a:t> (SVD) to identify patterns in the </a:t>
            </a:r>
            <a:r>
              <a:rPr lang="en-US" altLang="en-US" dirty="0">
                <a:solidFill>
                  <a:srgbClr val="FF0000"/>
                </a:solidFill>
              </a:rPr>
              <a:t>relationships between the terms and concepts </a:t>
            </a:r>
            <a:r>
              <a:rPr lang="en-US" altLang="en-US" dirty="0"/>
              <a:t>contained in an unstructured collection of text. </a:t>
            </a:r>
          </a:p>
          <a:p>
            <a:r>
              <a:rPr lang="en-US" altLang="en-US" dirty="0"/>
              <a:t>LSI is based on the principle that words that are used in the same contexts tend to have similar meanings. </a:t>
            </a:r>
          </a:p>
          <a:p>
            <a:r>
              <a:rPr lang="en-US" altLang="en-US" dirty="0"/>
              <a:t>A key feature of LSI is its ability to extract the conceptual content of a body of text by establishing associations between those terms that occur in similar contexts.</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26</a:t>
            </a:fld>
            <a:endParaRPr lang="en-US" dirty="0"/>
          </a:p>
        </p:txBody>
      </p:sp>
    </p:spTree>
    <p:extLst>
      <p:ext uri="{BB962C8B-B14F-4D97-AF65-F5344CB8AC3E}">
        <p14:creationId xmlns:p14="http://schemas.microsoft.com/office/powerpoint/2010/main" val="38051776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Dimensionality Reduction</a:t>
            </a:r>
            <a:endParaRPr lang="en-US" dirty="0"/>
          </a:p>
        </p:txBody>
      </p:sp>
      <p:sp>
        <p:nvSpPr>
          <p:cNvPr id="3" name="Content Placeholder 2"/>
          <p:cNvSpPr>
            <a:spLocks noGrp="1"/>
          </p:cNvSpPr>
          <p:nvPr>
            <p:ph idx="1"/>
          </p:nvPr>
        </p:nvSpPr>
        <p:spPr/>
        <p:txBody>
          <a:bodyPr>
            <a:normAutofit lnSpcReduction="10000"/>
          </a:bodyPr>
          <a:lstStyle/>
          <a:p>
            <a:r>
              <a:rPr lang="en-US" altLang="en-US" i="1" dirty="0"/>
              <a:t>T</a:t>
            </a:r>
            <a:r>
              <a:rPr lang="en-US" altLang="en-US" dirty="0"/>
              <a:t> x </a:t>
            </a:r>
            <a:r>
              <a:rPr lang="en-US" altLang="en-US" i="1" dirty="0"/>
              <a:t>D</a:t>
            </a:r>
            <a:r>
              <a:rPr lang="en-US" altLang="en-US" dirty="0"/>
              <a:t> matrices are normally huge. How to reduce the dimension? Best method is </a:t>
            </a:r>
            <a:r>
              <a:rPr lang="en-US" altLang="en-US" b="1" i="1" dirty="0"/>
              <a:t>Latent Semantic Indexing </a:t>
            </a:r>
            <a:r>
              <a:rPr lang="en-US" altLang="en-US" dirty="0"/>
              <a:t>(LSI)</a:t>
            </a:r>
          </a:p>
          <a:p>
            <a:r>
              <a:rPr lang="en-US" altLang="en-US" dirty="0"/>
              <a:t>Singular Value Decomposition (SVD) is the backbone of LSI</a:t>
            </a:r>
          </a:p>
          <a:p>
            <a:r>
              <a:rPr lang="en-US" altLang="en-US" dirty="0"/>
              <a:t>SVD Definition:</a:t>
            </a:r>
          </a:p>
          <a:p>
            <a:pPr lvl="1"/>
            <a:r>
              <a:rPr lang="en-US" altLang="en-US" b="1" dirty="0"/>
              <a:t>A</a:t>
            </a:r>
            <a:r>
              <a:rPr lang="en-US" altLang="en-US" b="1" baseline="-25000" dirty="0"/>
              <a:t>[n x m]</a:t>
            </a:r>
            <a:r>
              <a:rPr lang="en-US" altLang="en-US" dirty="0"/>
              <a:t> = </a:t>
            </a:r>
            <a:r>
              <a:rPr lang="en-US" altLang="en-US" b="1" dirty="0"/>
              <a:t>U</a:t>
            </a:r>
            <a:r>
              <a:rPr lang="en-US" altLang="en-US" b="1" baseline="-25000" dirty="0"/>
              <a:t>[n x r]</a:t>
            </a:r>
            <a:r>
              <a:rPr lang="en-US" altLang="en-US" dirty="0"/>
              <a:t> </a:t>
            </a:r>
            <a:r>
              <a:rPr lang="en-US" altLang="en-US" b="1" dirty="0">
                <a:latin typeface="Symbol" panose="05050102010706020507" pitchFamily="18" charset="2"/>
              </a:rPr>
              <a:t>L </a:t>
            </a:r>
            <a:r>
              <a:rPr lang="en-US" altLang="en-US" b="1" baseline="-25000" dirty="0">
                <a:latin typeface="Symbol" panose="05050102010706020507" pitchFamily="18" charset="2"/>
              </a:rPr>
              <a:t>[ </a:t>
            </a:r>
            <a:r>
              <a:rPr lang="en-US" altLang="en-US" b="1" baseline="-25000" dirty="0"/>
              <a:t>r x r]</a:t>
            </a:r>
            <a:r>
              <a:rPr lang="en-US" altLang="en-US" dirty="0"/>
              <a:t> (</a:t>
            </a:r>
            <a:r>
              <a:rPr lang="en-US" altLang="en-US" b="1" dirty="0"/>
              <a:t>V</a:t>
            </a:r>
            <a:r>
              <a:rPr lang="en-US" altLang="en-US" b="1" baseline="-25000" dirty="0"/>
              <a:t>[m x r]</a:t>
            </a:r>
            <a:r>
              <a:rPr lang="en-US" altLang="en-US" b="1" dirty="0"/>
              <a:t>)</a:t>
            </a:r>
            <a:r>
              <a:rPr lang="en-US" altLang="en-US" baseline="30000" dirty="0"/>
              <a:t>T</a:t>
            </a:r>
          </a:p>
          <a:p>
            <a:pPr lvl="1"/>
            <a:r>
              <a:rPr lang="en-US" altLang="en-US" b="1" dirty="0"/>
              <a:t>A</a:t>
            </a:r>
            <a:r>
              <a:rPr lang="en-US" altLang="en-US" dirty="0"/>
              <a:t>: </a:t>
            </a:r>
            <a:r>
              <a:rPr lang="en-US" altLang="en-US" i="1" dirty="0"/>
              <a:t>n x m</a:t>
            </a:r>
            <a:r>
              <a:rPr lang="en-US" altLang="en-US" dirty="0"/>
              <a:t> matrix (e.g., </a:t>
            </a:r>
            <a:r>
              <a:rPr lang="en-US" altLang="en-US" i="1" dirty="0"/>
              <a:t>n</a:t>
            </a:r>
            <a:r>
              <a:rPr lang="en-US" altLang="en-US" dirty="0"/>
              <a:t> documents, </a:t>
            </a:r>
            <a:r>
              <a:rPr lang="en-US" altLang="en-US" i="1" dirty="0"/>
              <a:t>m</a:t>
            </a:r>
            <a:r>
              <a:rPr lang="en-US" altLang="en-US" dirty="0"/>
              <a:t> terms)</a:t>
            </a:r>
          </a:p>
          <a:p>
            <a:pPr lvl="1"/>
            <a:r>
              <a:rPr lang="en-US" altLang="en-US" b="1" dirty="0"/>
              <a:t>U</a:t>
            </a:r>
            <a:r>
              <a:rPr lang="en-US" altLang="en-US" dirty="0"/>
              <a:t>: </a:t>
            </a:r>
            <a:r>
              <a:rPr lang="en-US" altLang="en-US" i="1" dirty="0"/>
              <a:t>n x r</a:t>
            </a:r>
            <a:r>
              <a:rPr lang="en-US" altLang="en-US" dirty="0"/>
              <a:t> matrix (</a:t>
            </a:r>
            <a:r>
              <a:rPr lang="en-US" altLang="en-US" i="1" dirty="0"/>
              <a:t>n</a:t>
            </a:r>
            <a:r>
              <a:rPr lang="en-US" altLang="en-US" dirty="0"/>
              <a:t> documents, </a:t>
            </a:r>
            <a:r>
              <a:rPr lang="en-US" altLang="en-US" i="1" dirty="0"/>
              <a:t>r</a:t>
            </a:r>
            <a:r>
              <a:rPr lang="en-US" altLang="en-US" dirty="0"/>
              <a:t> concepts)</a:t>
            </a:r>
          </a:p>
          <a:p>
            <a:pPr lvl="1"/>
            <a:r>
              <a:rPr lang="en-US" altLang="en-US" b="1" dirty="0">
                <a:latin typeface="Symbol" panose="05050102010706020507" pitchFamily="18" charset="2"/>
              </a:rPr>
              <a:t>L</a:t>
            </a:r>
            <a:r>
              <a:rPr lang="en-US" altLang="en-US" dirty="0"/>
              <a:t>: </a:t>
            </a:r>
            <a:r>
              <a:rPr lang="en-US" altLang="en-US" i="1" dirty="0"/>
              <a:t>r x r</a:t>
            </a:r>
            <a:r>
              <a:rPr lang="en-US" altLang="en-US" dirty="0"/>
              <a:t> diagonal matrix (strength of each ‘concept’) (</a:t>
            </a:r>
            <a:r>
              <a:rPr lang="en-US" altLang="en-US" i="1" dirty="0"/>
              <a:t>r</a:t>
            </a:r>
            <a:r>
              <a:rPr lang="en-US" altLang="en-US" dirty="0"/>
              <a:t>: rank of the matrix)</a:t>
            </a:r>
          </a:p>
          <a:p>
            <a:pPr lvl="1"/>
            <a:r>
              <a:rPr lang="en-US" altLang="en-US" b="1" dirty="0"/>
              <a:t>V</a:t>
            </a:r>
            <a:r>
              <a:rPr lang="en-US" altLang="en-US" dirty="0"/>
              <a:t>: </a:t>
            </a:r>
            <a:r>
              <a:rPr lang="en-US" altLang="en-US" i="1" dirty="0"/>
              <a:t>m</a:t>
            </a:r>
            <a:r>
              <a:rPr lang="en-US" altLang="en-US" dirty="0"/>
              <a:t> x </a:t>
            </a:r>
            <a:r>
              <a:rPr lang="en-US" altLang="en-US" i="1" dirty="0"/>
              <a:t>r</a:t>
            </a:r>
            <a:r>
              <a:rPr lang="en-US" altLang="en-US" dirty="0"/>
              <a:t> matrix (</a:t>
            </a:r>
            <a:r>
              <a:rPr lang="en-US" altLang="en-US" i="1" dirty="0"/>
              <a:t>m</a:t>
            </a:r>
            <a:r>
              <a:rPr lang="en-US" altLang="en-US" dirty="0"/>
              <a:t> terms, </a:t>
            </a:r>
            <a:r>
              <a:rPr lang="en-US" altLang="en-US" i="1" dirty="0"/>
              <a:t>r</a:t>
            </a:r>
            <a:r>
              <a:rPr lang="en-US" altLang="en-US" dirty="0"/>
              <a:t> concepts)</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27</a:t>
            </a:fld>
            <a:endParaRPr lang="en-US" dirty="0"/>
          </a:p>
        </p:txBody>
      </p:sp>
    </p:spTree>
    <p:extLst>
      <p:ext uri="{BB962C8B-B14F-4D97-AF65-F5344CB8AC3E}">
        <p14:creationId xmlns:p14="http://schemas.microsoft.com/office/powerpoint/2010/main" val="28740062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SVD - Example</a:t>
            </a:r>
            <a:endParaRPr lang="en-US" dirty="0"/>
          </a:p>
        </p:txBody>
      </p:sp>
      <p:sp>
        <p:nvSpPr>
          <p:cNvPr id="3" name="Content Placeholder 2"/>
          <p:cNvSpPr>
            <a:spLocks noGrp="1"/>
          </p:cNvSpPr>
          <p:nvPr>
            <p:ph idx="1"/>
          </p:nvPr>
        </p:nvSpPr>
        <p:spPr>
          <a:xfrm>
            <a:off x="986275" y="1604258"/>
            <a:ext cx="7689892" cy="4699820"/>
          </a:xfrm>
        </p:spPr>
        <p:txBody>
          <a:bodyPr>
            <a:normAutofit/>
          </a:bodyPr>
          <a:lstStyle/>
          <a:p>
            <a:r>
              <a:rPr lang="en-US" altLang="en-US" sz="2000" dirty="0"/>
              <a:t>‘</a:t>
            </a:r>
            <a:r>
              <a:rPr lang="en-US" altLang="en-US" sz="2000" i="1" dirty="0"/>
              <a:t>documents</a:t>
            </a:r>
            <a:r>
              <a:rPr lang="en-US" altLang="en-US" sz="2000" dirty="0"/>
              <a:t>’, ‘</a:t>
            </a:r>
            <a:r>
              <a:rPr lang="en-US" altLang="en-US" sz="2000" i="1" dirty="0"/>
              <a:t>terms</a:t>
            </a:r>
            <a:r>
              <a:rPr lang="en-US" altLang="en-US" sz="2000" dirty="0"/>
              <a:t>’ and ‘</a:t>
            </a:r>
            <a:r>
              <a:rPr lang="en-US" altLang="en-US" sz="2000" i="1" dirty="0"/>
              <a:t>concepts</a:t>
            </a:r>
            <a:r>
              <a:rPr lang="en-US" altLang="en-US" sz="2000" dirty="0"/>
              <a:t>’:</a:t>
            </a:r>
          </a:p>
          <a:p>
            <a:pPr lvl="1"/>
            <a:r>
              <a:rPr lang="en-US" altLang="en-US" sz="1800" b="1" dirty="0"/>
              <a:t>U</a:t>
            </a:r>
            <a:r>
              <a:rPr lang="en-US" altLang="en-US" sz="1800" dirty="0"/>
              <a:t>: document-to-concept similarity matrix</a:t>
            </a:r>
          </a:p>
          <a:p>
            <a:pPr lvl="1"/>
            <a:r>
              <a:rPr lang="en-US" altLang="en-US" sz="1800" b="1" dirty="0"/>
              <a:t>V</a:t>
            </a:r>
            <a:r>
              <a:rPr lang="en-US" altLang="en-US" sz="1800" dirty="0"/>
              <a:t>: term-to-concept similarity matrix</a:t>
            </a:r>
          </a:p>
          <a:p>
            <a:pPr lvl="1"/>
            <a:r>
              <a:rPr lang="en-US" altLang="en-US" sz="1800" b="1" dirty="0">
                <a:latin typeface="Symbol" panose="05050102010706020507" pitchFamily="18" charset="2"/>
              </a:rPr>
              <a:t>L</a:t>
            </a:r>
            <a:r>
              <a:rPr lang="en-US" altLang="en-US" sz="1800" dirty="0"/>
              <a:t>: its diagonal elements: ‘strength’ of each concept</a:t>
            </a:r>
          </a:p>
          <a:p>
            <a:r>
              <a:rPr lang="en-US" altLang="en-US" sz="2000" b="1" dirty="0"/>
              <a:t>A</a:t>
            </a:r>
            <a:r>
              <a:rPr lang="en-US" altLang="en-US" sz="2000" dirty="0"/>
              <a:t> = </a:t>
            </a:r>
            <a:r>
              <a:rPr lang="en-US" altLang="en-US" sz="2000" b="1" dirty="0"/>
              <a:t>U</a:t>
            </a:r>
            <a:r>
              <a:rPr lang="en-US" altLang="en-US" sz="2000" dirty="0"/>
              <a:t> </a:t>
            </a:r>
            <a:r>
              <a:rPr lang="en-US" altLang="en-US" sz="2000" b="1" dirty="0">
                <a:latin typeface="Symbol" panose="05050102010706020507" pitchFamily="18" charset="2"/>
              </a:rPr>
              <a:t>L</a:t>
            </a:r>
            <a:r>
              <a:rPr lang="en-US" altLang="en-US" sz="2000" dirty="0"/>
              <a:t> </a:t>
            </a:r>
            <a:r>
              <a:rPr lang="en-US" altLang="en-US" sz="2000" b="1" dirty="0"/>
              <a:t>V</a:t>
            </a:r>
            <a:r>
              <a:rPr lang="en-US" altLang="en-US" sz="2000" baseline="30000" dirty="0"/>
              <a:t>T </a:t>
            </a:r>
            <a:r>
              <a:rPr lang="en-US" altLang="en-US" sz="2000" dirty="0"/>
              <a:t>- example:</a:t>
            </a:r>
          </a:p>
          <a:p>
            <a:pPr marL="640080">
              <a:spcBef>
                <a:spcPts val="600"/>
              </a:spcBef>
            </a:pPr>
            <a:r>
              <a:rPr lang="en-US" sz="2000" dirty="0"/>
              <a:t>d1 : Romeo and Juliet. </a:t>
            </a:r>
            <a:endParaRPr lang="en-US" sz="2000" dirty="0" smtClean="0"/>
          </a:p>
          <a:p>
            <a:pPr marL="640080">
              <a:spcBef>
                <a:spcPts val="600"/>
              </a:spcBef>
            </a:pPr>
            <a:r>
              <a:rPr lang="en-US" sz="2000" dirty="0" smtClean="0"/>
              <a:t>d2 </a:t>
            </a:r>
            <a:r>
              <a:rPr lang="en-US" sz="2000" dirty="0"/>
              <a:t>: Juliet: O happy dagger! </a:t>
            </a:r>
            <a:endParaRPr lang="en-US" sz="2000" dirty="0" smtClean="0"/>
          </a:p>
          <a:p>
            <a:pPr marL="640080">
              <a:spcBef>
                <a:spcPts val="600"/>
              </a:spcBef>
            </a:pPr>
            <a:r>
              <a:rPr lang="en-US" sz="2000" dirty="0" smtClean="0"/>
              <a:t>d3 </a:t>
            </a:r>
            <a:r>
              <a:rPr lang="en-US" sz="2000" dirty="0"/>
              <a:t>: Romeo died by dagger. </a:t>
            </a:r>
            <a:endParaRPr lang="en-US" sz="2000" dirty="0" smtClean="0"/>
          </a:p>
          <a:p>
            <a:pPr marL="640080">
              <a:spcBef>
                <a:spcPts val="600"/>
              </a:spcBef>
            </a:pPr>
            <a:r>
              <a:rPr lang="en-US" sz="2000" dirty="0" smtClean="0"/>
              <a:t>d4 </a:t>
            </a:r>
            <a:r>
              <a:rPr lang="en-US" sz="2000" dirty="0"/>
              <a:t>: “Live free or die”, that’s the New-Hampshire’s motto. </a:t>
            </a:r>
            <a:endParaRPr lang="en-US" sz="2000" dirty="0" smtClean="0"/>
          </a:p>
          <a:p>
            <a:pPr marL="640080">
              <a:spcBef>
                <a:spcPts val="600"/>
              </a:spcBef>
            </a:pPr>
            <a:r>
              <a:rPr lang="en-US" sz="2000" dirty="0" smtClean="0"/>
              <a:t>d5 </a:t>
            </a:r>
            <a:r>
              <a:rPr lang="en-US" sz="2000" dirty="0"/>
              <a:t>: Did you know, New-Hampshire is in </a:t>
            </a:r>
            <a:r>
              <a:rPr lang="en-US" sz="2000" dirty="0" smtClean="0"/>
              <a:t>New-England</a:t>
            </a:r>
          </a:p>
          <a:p>
            <a:pPr marL="640080">
              <a:spcBef>
                <a:spcPts val="600"/>
              </a:spcBef>
            </a:pPr>
            <a:r>
              <a:rPr lang="en-US" sz="2000" dirty="0" smtClean="0">
                <a:solidFill>
                  <a:srgbClr val="FF0000"/>
                </a:solidFill>
              </a:rPr>
              <a:t>Search query</a:t>
            </a:r>
            <a:r>
              <a:rPr lang="en-US" sz="2000" dirty="0">
                <a:solidFill>
                  <a:srgbClr val="FF0000"/>
                </a:solidFill>
              </a:rPr>
              <a:t>: </a:t>
            </a:r>
            <a:r>
              <a:rPr lang="en-US" i="1" dirty="0">
                <a:solidFill>
                  <a:srgbClr val="FF0000"/>
                </a:solidFill>
              </a:rPr>
              <a:t>dies</a:t>
            </a:r>
            <a:r>
              <a:rPr lang="en-US" dirty="0">
                <a:solidFill>
                  <a:srgbClr val="FF0000"/>
                </a:solidFill>
              </a:rPr>
              <a:t>, </a:t>
            </a:r>
            <a:r>
              <a:rPr lang="en-US" i="1" dirty="0">
                <a:solidFill>
                  <a:srgbClr val="FF0000"/>
                </a:solidFill>
              </a:rPr>
              <a:t>dagger</a:t>
            </a:r>
            <a:r>
              <a:rPr lang="en-US" dirty="0">
                <a:solidFill>
                  <a:srgbClr val="FF0000"/>
                </a:solidFill>
              </a:rPr>
              <a:t>.</a:t>
            </a:r>
          </a:p>
        </p:txBody>
      </p:sp>
      <p:sp>
        <p:nvSpPr>
          <p:cNvPr id="4" name="Slide Number Placeholder 3"/>
          <p:cNvSpPr>
            <a:spLocks noGrp="1"/>
          </p:cNvSpPr>
          <p:nvPr>
            <p:ph type="sldNum" sz="quarter" idx="12"/>
          </p:nvPr>
        </p:nvSpPr>
        <p:spPr/>
        <p:txBody>
          <a:bodyPr/>
          <a:lstStyle/>
          <a:p>
            <a:fld id="{18CE55FB-C8CE-43BD-8EBC-C060BF5D6D85}" type="slidenum">
              <a:rPr lang="en-US" smtClean="0"/>
              <a:pPr/>
              <a:t>28</a:t>
            </a:fld>
            <a:endParaRPr lang="en-US" dirty="0"/>
          </a:p>
        </p:txBody>
      </p:sp>
      <p:pic>
        <p:nvPicPr>
          <p:cNvPr id="49" name="Picture 48"/>
          <p:cNvPicPr>
            <a:picLocks noChangeAspect="1"/>
          </p:cNvPicPr>
          <p:nvPr/>
        </p:nvPicPr>
        <p:blipFill rotWithShape="1">
          <a:blip r:embed="rId2"/>
          <a:srcRect l="-154" t="3045" r="75389" b="85234"/>
          <a:stretch/>
        </p:blipFill>
        <p:spPr>
          <a:xfrm>
            <a:off x="1614182" y="3182975"/>
            <a:ext cx="1713810" cy="368299"/>
          </a:xfrm>
          <a:prstGeom prst="rect">
            <a:avLst/>
          </a:prstGeom>
        </p:spPr>
      </p:pic>
    </p:spTree>
    <p:extLst>
      <p:ext uri="{BB962C8B-B14F-4D97-AF65-F5344CB8AC3E}">
        <p14:creationId xmlns:p14="http://schemas.microsoft.com/office/powerpoint/2010/main" val="16030171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Clearly d3 should be ranked higher</a:t>
            </a:r>
          </a:p>
          <a:p>
            <a:r>
              <a:rPr lang="en-US" dirty="0" smtClean="0"/>
              <a:t>What about d1 and d5?</a:t>
            </a:r>
          </a:p>
          <a:p>
            <a:r>
              <a:rPr lang="en-US" dirty="0"/>
              <a:t>d</a:t>
            </a:r>
            <a:r>
              <a:rPr lang="en-US" dirty="0" smtClean="0"/>
              <a:t>1 must be ranked higher than d5 ( d5 is not a matching document at all!)</a:t>
            </a:r>
          </a:p>
          <a:p>
            <a:r>
              <a:rPr lang="en-US" dirty="0"/>
              <a:t>The question is: Can the machine deduce this? </a:t>
            </a:r>
            <a:endParaRPr lang="en-US" dirty="0" smtClean="0"/>
          </a:p>
          <a:p>
            <a:r>
              <a:rPr lang="en-US" dirty="0" smtClean="0"/>
              <a:t>The </a:t>
            </a:r>
            <a:r>
              <a:rPr lang="en-US" dirty="0"/>
              <a:t>answer is yes, LSI does exactly that. </a:t>
            </a:r>
            <a:endParaRPr lang="en-US" dirty="0" smtClean="0"/>
          </a:p>
          <a:p>
            <a:r>
              <a:rPr lang="en-US" dirty="0" smtClean="0"/>
              <a:t>In </a:t>
            </a:r>
            <a:r>
              <a:rPr lang="en-US" dirty="0"/>
              <a:t>this example, LSI will be able to see that term dagger is related to d1 because it occurs together with the d1’s terms Romeo and Juliet, in d2 and d3, respectively. </a:t>
            </a:r>
            <a:endParaRPr lang="en-US" dirty="0" smtClean="0"/>
          </a:p>
          <a:p>
            <a:r>
              <a:rPr lang="en-US" dirty="0" smtClean="0"/>
              <a:t>Also</a:t>
            </a:r>
            <a:r>
              <a:rPr lang="en-US" dirty="0"/>
              <a:t>, term dies is related to d1 and d5 because it occurs together with the d1’s term Romeo and d5’s term New-Hampshire in d3 and d4, </a:t>
            </a:r>
            <a:r>
              <a:rPr lang="en-US" dirty="0" smtClean="0"/>
              <a:t>respectively.</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29</a:t>
            </a:fld>
            <a:endParaRPr lang="en-US" dirty="0"/>
          </a:p>
        </p:txBody>
      </p:sp>
    </p:spTree>
    <p:extLst>
      <p:ext uri="{BB962C8B-B14F-4D97-AF65-F5344CB8AC3E}">
        <p14:creationId xmlns:p14="http://schemas.microsoft.com/office/powerpoint/2010/main" val="1779169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Book</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8CE55FB-C8CE-43BD-8EBC-C060BF5D6D85}" type="slidenum">
              <a:rPr lang="en-US" smtClean="0"/>
              <a:t>3</a:t>
            </a:fld>
            <a:endParaRPr lang="en-US"/>
          </a:p>
        </p:txBody>
      </p:sp>
      <p:pic>
        <p:nvPicPr>
          <p:cNvPr id="8194" name="Picture 2" descr="Dat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650" y="1456172"/>
            <a:ext cx="3661513" cy="4953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797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939464" y="1306804"/>
            <a:ext cx="4258060" cy="2765466"/>
          </a:xfrm>
        </p:spPr>
      </p:pic>
      <p:sp>
        <p:nvSpPr>
          <p:cNvPr id="4" name="Slide Number Placeholder 3"/>
          <p:cNvSpPr>
            <a:spLocks noGrp="1"/>
          </p:cNvSpPr>
          <p:nvPr>
            <p:ph type="sldNum" sz="quarter" idx="12"/>
          </p:nvPr>
        </p:nvSpPr>
        <p:spPr/>
        <p:txBody>
          <a:bodyPr/>
          <a:lstStyle/>
          <a:p>
            <a:fld id="{18CE55FB-C8CE-43BD-8EBC-C060BF5D6D85}" type="slidenum">
              <a:rPr lang="en-US" smtClean="0"/>
              <a:pPr/>
              <a:t>30</a:t>
            </a:fld>
            <a:endParaRPr lang="en-US" dirty="0"/>
          </a:p>
        </p:txBody>
      </p:sp>
      <p:pic>
        <p:nvPicPr>
          <p:cNvPr id="6" name="Picture 5" descr="Screen Clippi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1110309" y="4210493"/>
            <a:ext cx="7424091" cy="2136320"/>
          </a:xfrm>
          <a:prstGeom prst="rect">
            <a:avLst/>
          </a:prstGeom>
        </p:spPr>
      </p:pic>
      <p:sp>
        <p:nvSpPr>
          <p:cNvPr id="7" name="Rectangle 6"/>
          <p:cNvSpPr/>
          <p:nvPr/>
        </p:nvSpPr>
        <p:spPr>
          <a:xfrm>
            <a:off x="4146698" y="4678326"/>
            <a:ext cx="1711842" cy="616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4050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0513" y="1280210"/>
            <a:ext cx="6262845" cy="3451278"/>
          </a:xfrm>
        </p:spPr>
      </p:pic>
      <p:sp>
        <p:nvSpPr>
          <p:cNvPr id="4" name="Slide Number Placeholder 3"/>
          <p:cNvSpPr>
            <a:spLocks noGrp="1"/>
          </p:cNvSpPr>
          <p:nvPr>
            <p:ph type="sldNum" sz="quarter" idx="12"/>
          </p:nvPr>
        </p:nvSpPr>
        <p:spPr/>
        <p:txBody>
          <a:bodyPr/>
          <a:lstStyle/>
          <a:p>
            <a:fld id="{18CE55FB-C8CE-43BD-8EBC-C060BF5D6D85}" type="slidenum">
              <a:rPr lang="en-US" smtClean="0"/>
              <a:pPr/>
              <a:t>31</a:t>
            </a:fld>
            <a:endParaRPr lang="en-US" dirty="0"/>
          </a:p>
        </p:txBody>
      </p:sp>
      <p:sp>
        <p:nvSpPr>
          <p:cNvPr id="6" name="Rectangle 5"/>
          <p:cNvSpPr/>
          <p:nvPr/>
        </p:nvSpPr>
        <p:spPr>
          <a:xfrm>
            <a:off x="1096206" y="5018525"/>
            <a:ext cx="6651460" cy="1015663"/>
          </a:xfrm>
          <a:prstGeom prst="rect">
            <a:avLst/>
          </a:prstGeom>
        </p:spPr>
        <p:txBody>
          <a:bodyPr wrap="square">
            <a:spAutoFit/>
          </a:bodyPr>
          <a:lstStyle/>
          <a:p>
            <a:r>
              <a:rPr lang="en-US" sz="2000" b="1" dirty="0"/>
              <a:t>The terms in the concept space are represented by the row vectors of S</a:t>
            </a:r>
            <a:r>
              <a:rPr lang="en-US" sz="2000" b="1" baseline="-25000" dirty="0"/>
              <a:t>2</a:t>
            </a:r>
            <a:r>
              <a:rPr lang="en-US" sz="2000" b="1" dirty="0"/>
              <a:t> whereas the documents by the column vectors of </a:t>
            </a:r>
            <a:r>
              <a:rPr lang="en-US" sz="2000" b="1" dirty="0" smtClean="0"/>
              <a:t>U</a:t>
            </a:r>
            <a:r>
              <a:rPr lang="en-US" sz="2000" b="1" baseline="-25000" dirty="0" smtClean="0"/>
              <a:t>2</a:t>
            </a:r>
            <a:r>
              <a:rPr lang="en-US" sz="2000" b="1" dirty="0" smtClean="0"/>
              <a:t> </a:t>
            </a:r>
            <a:r>
              <a:rPr lang="en-US" sz="2400" b="1" baseline="30000" dirty="0"/>
              <a:t>T</a:t>
            </a:r>
            <a:endParaRPr lang="en-US" sz="2000" b="1" baseline="30000" dirty="0"/>
          </a:p>
        </p:txBody>
      </p:sp>
    </p:spTree>
    <p:extLst>
      <p:ext uri="{BB962C8B-B14F-4D97-AF65-F5344CB8AC3E}">
        <p14:creationId xmlns:p14="http://schemas.microsoft.com/office/powerpoint/2010/main" val="38029832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0347" y="250484"/>
            <a:ext cx="7172953" cy="890058"/>
          </a:xfrm>
        </p:spPr>
        <p:txBody>
          <a:bodyPr/>
          <a:lstStyle/>
          <a:p>
            <a:r>
              <a:rPr lang="en-US" dirty="0" err="1" smtClean="0"/>
              <a:t>Contd</a:t>
            </a:r>
            <a:r>
              <a:rPr lang="en-US" dirty="0" smtClean="0"/>
              <a:t>…</a:t>
            </a:r>
            <a:endParaRPr lang="en-US" dirty="0"/>
          </a:p>
        </p:txBody>
      </p:sp>
      <p:pic>
        <p:nvPicPr>
          <p:cNvPr id="5" name="Content Placeholder 4"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64412" y="919684"/>
            <a:ext cx="7718888" cy="2473041"/>
          </a:xfrm>
        </p:spPr>
      </p:pic>
      <p:sp>
        <p:nvSpPr>
          <p:cNvPr id="4" name="Slide Number Placeholder 3"/>
          <p:cNvSpPr>
            <a:spLocks noGrp="1"/>
          </p:cNvSpPr>
          <p:nvPr>
            <p:ph type="sldNum" sz="quarter" idx="12"/>
          </p:nvPr>
        </p:nvSpPr>
        <p:spPr/>
        <p:txBody>
          <a:bodyPr/>
          <a:lstStyle/>
          <a:p>
            <a:fld id="{18CE55FB-C8CE-43BD-8EBC-C060BF5D6D85}" type="slidenum">
              <a:rPr lang="en-US" smtClean="0"/>
              <a:pPr/>
              <a:t>32</a:t>
            </a:fld>
            <a:endParaRPr lang="en-US" dirty="0"/>
          </a:p>
        </p:txBody>
      </p:sp>
      <p:sp>
        <p:nvSpPr>
          <p:cNvPr id="6" name="Rectangle 5"/>
          <p:cNvSpPr/>
          <p:nvPr/>
        </p:nvSpPr>
        <p:spPr>
          <a:xfrm>
            <a:off x="1096206" y="3392725"/>
            <a:ext cx="7207393" cy="1015663"/>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Now the query is represented by a vector computed as the centroid of the vectors for its terms. In our example, the query is die, dagger and so the vector is </a:t>
            </a:r>
          </a:p>
        </p:txBody>
      </p:sp>
      <p:pic>
        <p:nvPicPr>
          <p:cNvPr id="7" name="Picture 6" descr="Screen Clippi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090533" y="4322388"/>
            <a:ext cx="5066645" cy="1227807"/>
          </a:xfrm>
          <a:prstGeom prst="rect">
            <a:avLst/>
          </a:prstGeom>
        </p:spPr>
      </p:pic>
      <p:sp>
        <p:nvSpPr>
          <p:cNvPr id="8" name="Rectangle 7"/>
          <p:cNvSpPr/>
          <p:nvPr/>
        </p:nvSpPr>
        <p:spPr>
          <a:xfrm>
            <a:off x="1020158" y="5511823"/>
            <a:ext cx="7207393"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Finally, use cosine distance formula to find which documents are closer (</a:t>
            </a:r>
            <a:r>
              <a:rPr lang="en-US" sz="2000" i="1" dirty="0" err="1"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 = 1 to </a:t>
            </a:r>
            <a:r>
              <a:rPr lang="en-US" sz="2000" i="1" dirty="0" smtClean="0">
                <a:latin typeface="Times New Roman" panose="02020603050405020304" pitchFamily="18" charset="0"/>
                <a:cs typeface="Times New Roman" panose="02020603050405020304" pitchFamily="18" charset="0"/>
              </a:rPr>
              <a:t>n</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9" name="Picture 8" descr="Screen Clippi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7425327" y="5281676"/>
            <a:ext cx="1057973" cy="1168180"/>
          </a:xfrm>
          <a:prstGeom prst="rect">
            <a:avLst/>
          </a:prstGeom>
        </p:spPr>
      </p:pic>
    </p:spTree>
    <p:extLst>
      <p:ext uri="{BB962C8B-B14F-4D97-AF65-F5344CB8AC3E}">
        <p14:creationId xmlns:p14="http://schemas.microsoft.com/office/powerpoint/2010/main" val="30517386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the TDM</a:t>
            </a:r>
          </a:p>
        </p:txBody>
      </p:sp>
      <p:sp>
        <p:nvSpPr>
          <p:cNvPr id="3" name="Content Placeholder 2"/>
          <p:cNvSpPr>
            <a:spLocks noGrp="1"/>
          </p:cNvSpPr>
          <p:nvPr>
            <p:ph idx="1"/>
          </p:nvPr>
        </p:nvSpPr>
        <p:spPr/>
        <p:txBody>
          <a:bodyPr>
            <a:normAutofit/>
          </a:bodyPr>
          <a:lstStyle/>
          <a:p>
            <a:r>
              <a:rPr lang="en-US" dirty="0"/>
              <a:t>R</a:t>
            </a:r>
            <a:r>
              <a:rPr lang="en-US" dirty="0" smtClean="0"/>
              <a:t>egression analysis</a:t>
            </a:r>
          </a:p>
          <a:p>
            <a:pPr lvl="1"/>
            <a:r>
              <a:rPr lang="en-US" dirty="0"/>
              <a:t>Suppose the word profit is a </a:t>
            </a:r>
            <a:r>
              <a:rPr lang="en-US" dirty="0" smtClean="0"/>
              <a:t>desirable word </a:t>
            </a:r>
            <a:r>
              <a:rPr lang="en-US" dirty="0"/>
              <a:t>in a document. </a:t>
            </a:r>
            <a:endParaRPr lang="en-US" dirty="0" smtClean="0"/>
          </a:p>
          <a:p>
            <a:pPr lvl="1"/>
            <a:r>
              <a:rPr lang="en-US" dirty="0" smtClean="0"/>
              <a:t>The </a:t>
            </a:r>
            <a:r>
              <a:rPr lang="en-US" dirty="0"/>
              <a:t>number of occurrences of the word profit </a:t>
            </a:r>
            <a:r>
              <a:rPr lang="en-US" dirty="0" smtClean="0"/>
              <a:t>in a </a:t>
            </a:r>
            <a:r>
              <a:rPr lang="en-US" dirty="0"/>
              <a:t>document could be regressed against many other terms in the TDM</a:t>
            </a:r>
            <a:r>
              <a:rPr lang="en-US" dirty="0" smtClean="0"/>
              <a:t>. Shows the impact of this word.</a:t>
            </a:r>
          </a:p>
          <a:p>
            <a:r>
              <a:rPr lang="en-US" dirty="0" smtClean="0"/>
              <a:t>Classification</a:t>
            </a:r>
          </a:p>
          <a:p>
            <a:pPr lvl="1"/>
            <a:r>
              <a:rPr lang="en-US" dirty="0" smtClean="0"/>
              <a:t>Predicting </a:t>
            </a:r>
            <a:r>
              <a:rPr lang="en-US" dirty="0"/>
              <a:t>the chances of a document being </a:t>
            </a:r>
            <a:r>
              <a:rPr lang="en-US" dirty="0" smtClean="0"/>
              <a:t>liked – CEO/CFO</a:t>
            </a:r>
          </a:p>
          <a:p>
            <a:pPr lvl="1"/>
            <a:r>
              <a:rPr lang="en-US" dirty="0"/>
              <a:t>A decision tree </a:t>
            </a:r>
            <a:r>
              <a:rPr lang="en-US" dirty="0" smtClean="0"/>
              <a:t>could be </a:t>
            </a:r>
            <a:r>
              <a:rPr lang="en-US" dirty="0"/>
              <a:t>constructed that makes a simple tree with a few decision points </a:t>
            </a:r>
            <a:r>
              <a:rPr lang="en-US" dirty="0" smtClean="0"/>
              <a:t>that predicts </a:t>
            </a:r>
            <a:r>
              <a:rPr lang="en-US" dirty="0"/>
              <a:t>the success of a speech </a:t>
            </a:r>
            <a:r>
              <a:rPr lang="en-US" dirty="0" smtClean="0">
                <a:latin typeface="Segoe UI Historic" panose="020B0502040204020203" pitchFamily="34" charset="0"/>
                <a:ea typeface="Segoe UI Historic" panose="020B0502040204020203" pitchFamily="34" charset="0"/>
                <a:cs typeface="Segoe UI Historic" panose="020B0502040204020203" pitchFamily="34" charset="0"/>
              </a:rPr>
              <a:t>80</a:t>
            </a:r>
            <a:r>
              <a:rPr lang="en-US" dirty="0" smtClean="0"/>
              <a:t>% </a:t>
            </a:r>
            <a:r>
              <a:rPr lang="en-US" dirty="0"/>
              <a:t>of the time.</a:t>
            </a:r>
            <a:endParaRPr lang="en-US" dirty="0" smtClean="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33</a:t>
            </a:fld>
            <a:endParaRPr lang="en-US" dirty="0"/>
          </a:p>
        </p:txBody>
      </p:sp>
    </p:spTree>
    <p:extLst>
      <p:ext uri="{BB962C8B-B14F-4D97-AF65-F5344CB8AC3E}">
        <p14:creationId xmlns:p14="http://schemas.microsoft.com/office/powerpoint/2010/main" val="19996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the </a:t>
            </a:r>
            <a:r>
              <a:rPr lang="en-US" dirty="0" smtClean="0"/>
              <a:t>TDM…</a:t>
            </a:r>
            <a:endParaRPr lang="en-US" dirty="0"/>
          </a:p>
        </p:txBody>
      </p:sp>
      <p:sp>
        <p:nvSpPr>
          <p:cNvPr id="3" name="Content Placeholder 2"/>
          <p:cNvSpPr>
            <a:spLocks noGrp="1"/>
          </p:cNvSpPr>
          <p:nvPr>
            <p:ph idx="1"/>
          </p:nvPr>
        </p:nvSpPr>
        <p:spPr/>
        <p:txBody>
          <a:bodyPr>
            <a:normAutofit/>
          </a:bodyPr>
          <a:lstStyle/>
          <a:p>
            <a:r>
              <a:rPr lang="en-US" dirty="0" smtClean="0"/>
              <a:t>Clustering</a:t>
            </a:r>
          </a:p>
          <a:p>
            <a:pPr lvl="1"/>
            <a:r>
              <a:rPr lang="en-US" dirty="0"/>
              <a:t>C</a:t>
            </a:r>
            <a:r>
              <a:rPr lang="en-US" dirty="0" smtClean="0"/>
              <a:t>ategorize </a:t>
            </a:r>
            <a:r>
              <a:rPr lang="en-US" dirty="0"/>
              <a:t>documents by common profile</a:t>
            </a:r>
            <a:r>
              <a:rPr lang="en-US" dirty="0" smtClean="0"/>
              <a:t>.</a:t>
            </a:r>
          </a:p>
          <a:p>
            <a:pPr lvl="1"/>
            <a:r>
              <a:rPr lang="en-US" dirty="0" smtClean="0"/>
              <a:t>Cluster documents with words </a:t>
            </a:r>
            <a:r>
              <a:rPr lang="en-US" dirty="0"/>
              <a:t>investment and </a:t>
            </a:r>
            <a:r>
              <a:rPr lang="en-US" dirty="0" smtClean="0"/>
              <a:t>profit.</a:t>
            </a:r>
          </a:p>
          <a:p>
            <a:pPr lvl="1"/>
            <a:r>
              <a:rPr lang="en-US" dirty="0" smtClean="0"/>
              <a:t>Similarly</a:t>
            </a:r>
            <a:r>
              <a:rPr lang="en-US" dirty="0"/>
              <a:t>, documents </a:t>
            </a:r>
            <a:r>
              <a:rPr lang="en-US" dirty="0" smtClean="0"/>
              <a:t>with words</a:t>
            </a:r>
            <a:r>
              <a:rPr lang="en-US" dirty="0"/>
              <a:t>, customer orders and marketing, more often could be </a:t>
            </a:r>
            <a:r>
              <a:rPr lang="en-US" dirty="0" smtClean="0"/>
              <a:t>bundled together</a:t>
            </a:r>
            <a:r>
              <a:rPr lang="en-US" dirty="0"/>
              <a:t>.</a:t>
            </a:r>
            <a:endParaRPr lang="en-US" dirty="0" smtClean="0"/>
          </a:p>
          <a:p>
            <a:r>
              <a:rPr lang="en-US" dirty="0" smtClean="0"/>
              <a:t>Association Rule Mining</a:t>
            </a:r>
          </a:p>
          <a:p>
            <a:pPr lvl="1"/>
            <a:r>
              <a:rPr lang="en-US" dirty="0"/>
              <a:t>S</a:t>
            </a:r>
            <a:r>
              <a:rPr lang="en-US" dirty="0" smtClean="0"/>
              <a:t>how </a:t>
            </a:r>
            <a:r>
              <a:rPr lang="en-US" dirty="0"/>
              <a:t>relationships of coexistence</a:t>
            </a:r>
            <a:r>
              <a:rPr lang="en-US" dirty="0" smtClean="0"/>
              <a:t> </a:t>
            </a:r>
          </a:p>
          <a:p>
            <a:pPr lvl="1"/>
            <a:r>
              <a:rPr lang="en-US" dirty="0" smtClean="0"/>
              <a:t>The </a:t>
            </a:r>
            <a:r>
              <a:rPr lang="en-US" dirty="0"/>
              <a:t>words, tasty and sweet, occur </a:t>
            </a:r>
            <a:r>
              <a:rPr lang="en-US" dirty="0" smtClean="0"/>
              <a:t>together often  - say </a:t>
            </a:r>
            <a:r>
              <a:rPr lang="en-US" dirty="0" smtClean="0">
                <a:latin typeface="Segoe UI Semibold" panose="020B0702040204020203" pitchFamily="34" charset="0"/>
                <a:cs typeface="Segoe UI Semibold" panose="020B0702040204020203" pitchFamily="34" charset="0"/>
              </a:rPr>
              <a:t>56</a:t>
            </a:r>
            <a:r>
              <a:rPr lang="en-US" dirty="0" smtClean="0"/>
              <a:t>% </a:t>
            </a:r>
            <a:r>
              <a:rPr lang="en-US" dirty="0"/>
              <a:t>of the </a:t>
            </a:r>
            <a:r>
              <a:rPr lang="en-US" dirty="0" smtClean="0"/>
              <a:t>time</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34</a:t>
            </a:fld>
            <a:endParaRPr lang="en-US" dirty="0"/>
          </a:p>
        </p:txBody>
      </p:sp>
    </p:spTree>
    <p:extLst>
      <p:ext uri="{BB962C8B-B14F-4D97-AF65-F5344CB8AC3E}">
        <p14:creationId xmlns:p14="http://schemas.microsoft.com/office/powerpoint/2010/main" val="230873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Mining </a:t>
            </a:r>
            <a:r>
              <a:rPr lang="en-US" dirty="0" smtClean="0"/>
              <a:t>Vs. </a:t>
            </a:r>
            <a:r>
              <a:rPr lang="en-US" dirty="0"/>
              <a:t>Data Mining</a:t>
            </a:r>
          </a:p>
        </p:txBody>
      </p:sp>
      <p:pic>
        <p:nvPicPr>
          <p:cNvPr id="5" name="Content Placeholder 4"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917882" y="1274626"/>
            <a:ext cx="5046443" cy="5222995"/>
          </a:xfrm>
        </p:spPr>
      </p:pic>
      <p:sp>
        <p:nvSpPr>
          <p:cNvPr id="4" name="Slide Number Placeholder 3"/>
          <p:cNvSpPr>
            <a:spLocks noGrp="1"/>
          </p:cNvSpPr>
          <p:nvPr>
            <p:ph type="sldNum" sz="quarter" idx="12"/>
          </p:nvPr>
        </p:nvSpPr>
        <p:spPr/>
        <p:txBody>
          <a:bodyPr/>
          <a:lstStyle/>
          <a:p>
            <a:fld id="{18CE55FB-C8CE-43BD-8EBC-C060BF5D6D85}" type="slidenum">
              <a:rPr lang="en-US" smtClean="0"/>
              <a:pPr/>
              <a:t>35</a:t>
            </a:fld>
            <a:endParaRPr lang="en-US" dirty="0"/>
          </a:p>
        </p:txBody>
      </p:sp>
    </p:spTree>
    <p:extLst>
      <p:ext uri="{BB962C8B-B14F-4D97-AF65-F5344CB8AC3E}">
        <p14:creationId xmlns:p14="http://schemas.microsoft.com/office/powerpoint/2010/main" val="21154942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421416" y="2295591"/>
            <a:ext cx="7945863" cy="1468800"/>
          </a:xfrm>
        </p:spPr>
        <p:txBody>
          <a:bodyPr>
            <a:normAutofit/>
          </a:bodyPr>
          <a:lstStyle/>
          <a:p>
            <a:r>
              <a:rPr lang="en-US" sz="3600" b="1" dirty="0" smtClean="0"/>
              <a:t>Naïve-Bayesian Classification</a:t>
            </a:r>
            <a:endParaRPr lang="en-US" sz="3600" b="1"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18CE55FB-C8CE-43BD-8EBC-C060BF5D6D85}" type="slidenum">
              <a:rPr lang="en-US" smtClean="0"/>
              <a:pPr/>
              <a:t>36</a:t>
            </a:fld>
            <a:endParaRPr lang="en-US" dirty="0"/>
          </a:p>
        </p:txBody>
      </p:sp>
    </p:spTree>
    <p:extLst>
      <p:ext uri="{BB962C8B-B14F-4D97-AF65-F5344CB8AC3E}">
        <p14:creationId xmlns:p14="http://schemas.microsoft.com/office/powerpoint/2010/main" val="3990433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10000"/>
          </a:bodyPr>
          <a:lstStyle/>
          <a:p>
            <a:pPr>
              <a:lnSpc>
                <a:spcPct val="90000"/>
              </a:lnSpc>
            </a:pPr>
            <a:r>
              <a:rPr lang="en-US" altLang="en-US" b="1" dirty="0"/>
              <a:t>A statistical classifier</a:t>
            </a:r>
            <a:r>
              <a:rPr lang="en-US" altLang="en-US" dirty="0"/>
              <a:t>: performs </a:t>
            </a:r>
            <a:r>
              <a:rPr lang="en-US" altLang="en-US" i="1" dirty="0"/>
              <a:t>probabilistic prediction, i.e.,</a:t>
            </a:r>
            <a:r>
              <a:rPr lang="en-US" altLang="en-US" dirty="0"/>
              <a:t> predicts class membership probabilities</a:t>
            </a:r>
          </a:p>
          <a:p>
            <a:pPr>
              <a:lnSpc>
                <a:spcPct val="90000"/>
              </a:lnSpc>
            </a:pPr>
            <a:r>
              <a:rPr lang="en-US" altLang="en-US" b="1" dirty="0"/>
              <a:t>Foundation:</a:t>
            </a:r>
            <a:r>
              <a:rPr lang="en-US" altLang="en-US" dirty="0"/>
              <a:t> Based on Bayes’ Theorem. </a:t>
            </a:r>
          </a:p>
          <a:p>
            <a:pPr>
              <a:lnSpc>
                <a:spcPct val="90000"/>
              </a:lnSpc>
            </a:pPr>
            <a:r>
              <a:rPr lang="en-US" altLang="en-US" b="1" dirty="0"/>
              <a:t>Performance:  </a:t>
            </a:r>
            <a:r>
              <a:rPr lang="en-US" altLang="en-US" dirty="0"/>
              <a:t>A simple Bayesian classifier, </a:t>
            </a:r>
            <a:r>
              <a:rPr lang="en-US" altLang="en-US" i="1" dirty="0"/>
              <a:t>naïve Bayesian classifier</a:t>
            </a:r>
            <a:r>
              <a:rPr lang="en-US" altLang="en-US" dirty="0"/>
              <a:t>, has comparable performance with decision tree and selected neural network classifiers</a:t>
            </a:r>
          </a:p>
          <a:p>
            <a:pPr>
              <a:lnSpc>
                <a:spcPct val="90000"/>
              </a:lnSpc>
            </a:pPr>
            <a:r>
              <a:rPr lang="en-US" altLang="en-US" b="1" dirty="0"/>
              <a:t>Incremental:</a:t>
            </a:r>
            <a:r>
              <a:rPr lang="en-US" altLang="en-US" dirty="0"/>
              <a:t>  Each training example can incrementally increase/decrease the probability that a hypothesis is correct — prior knowledge can be combined with observed data</a:t>
            </a:r>
          </a:p>
          <a:p>
            <a:pPr>
              <a:lnSpc>
                <a:spcPct val="90000"/>
              </a:lnSpc>
            </a:pPr>
            <a:r>
              <a:rPr lang="en-US" altLang="en-US" b="1" dirty="0"/>
              <a:t>Standard:</a:t>
            </a:r>
            <a:r>
              <a:rPr lang="en-US" altLang="en-US" dirty="0"/>
              <a:t> Even when Bayesian methods are computationally intractable, they can provide a standard of optimal decision making against which other methods can be measured</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37</a:t>
            </a:fld>
            <a:endParaRPr lang="en-US" dirty="0"/>
          </a:p>
        </p:txBody>
      </p:sp>
    </p:spTree>
    <p:extLst>
      <p:ext uri="{BB962C8B-B14F-4D97-AF65-F5344CB8AC3E}">
        <p14:creationId xmlns:p14="http://schemas.microsoft.com/office/powerpoint/2010/main" val="40818744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Theorem: Basics</a:t>
            </a:r>
          </a:p>
        </p:txBody>
      </p:sp>
      <p:sp>
        <p:nvSpPr>
          <p:cNvPr id="3" name="Content Placeholder 2"/>
          <p:cNvSpPr>
            <a:spLocks noGrp="1"/>
          </p:cNvSpPr>
          <p:nvPr>
            <p:ph idx="1"/>
          </p:nvPr>
        </p:nvSpPr>
        <p:spPr>
          <a:xfrm>
            <a:off x="1358415" y="1414130"/>
            <a:ext cx="7175986" cy="5050465"/>
          </a:xfrm>
        </p:spPr>
        <p:txBody>
          <a:bodyPr>
            <a:normAutofit fontScale="85000" lnSpcReduction="20000"/>
          </a:bodyPr>
          <a:lstStyle/>
          <a:p>
            <a:pPr>
              <a:lnSpc>
                <a:spcPct val="110000"/>
              </a:lnSpc>
            </a:pPr>
            <a:r>
              <a:rPr lang="en-US" altLang="en-US" dirty="0"/>
              <a:t>Let </a:t>
            </a:r>
            <a:r>
              <a:rPr lang="en-US" altLang="en-US" b="1" dirty="0"/>
              <a:t>X</a:t>
            </a:r>
            <a:r>
              <a:rPr lang="en-US" altLang="en-US" dirty="0"/>
              <a:t> be a data sample (“</a:t>
            </a:r>
            <a:r>
              <a:rPr lang="en-US" altLang="en-US" i="1" dirty="0"/>
              <a:t>evidence</a:t>
            </a:r>
            <a:r>
              <a:rPr lang="en-US" altLang="en-US" dirty="0"/>
              <a:t>”): class label is unknown</a:t>
            </a:r>
          </a:p>
          <a:p>
            <a:pPr>
              <a:lnSpc>
                <a:spcPct val="110000"/>
              </a:lnSpc>
            </a:pPr>
            <a:r>
              <a:rPr lang="en-US" altLang="en-US" dirty="0"/>
              <a:t>Let H be a </a:t>
            </a:r>
            <a:r>
              <a:rPr lang="en-US" altLang="en-US" i="1" dirty="0"/>
              <a:t>hypothesis</a:t>
            </a:r>
            <a:r>
              <a:rPr lang="en-US" altLang="en-US" dirty="0"/>
              <a:t> that X belongs to class C </a:t>
            </a:r>
          </a:p>
          <a:p>
            <a:pPr>
              <a:lnSpc>
                <a:spcPct val="110000"/>
              </a:lnSpc>
            </a:pPr>
            <a:r>
              <a:rPr lang="en-US" altLang="en-US" dirty="0"/>
              <a:t>Classification is to determine P(H|</a:t>
            </a:r>
            <a:r>
              <a:rPr lang="en-US" altLang="en-US" b="1" dirty="0"/>
              <a:t>X</a:t>
            </a:r>
            <a:r>
              <a:rPr lang="en-US" altLang="en-US" dirty="0"/>
              <a:t>), the probability that the hypothesis holds given the observed data sample </a:t>
            </a:r>
            <a:r>
              <a:rPr lang="en-US" altLang="en-US" b="1" dirty="0"/>
              <a:t>X</a:t>
            </a:r>
          </a:p>
          <a:p>
            <a:pPr lvl="1">
              <a:lnSpc>
                <a:spcPct val="110000"/>
              </a:lnSpc>
            </a:pPr>
            <a:r>
              <a:rPr lang="en-US" altLang="en-US" sz="2100" dirty="0"/>
              <a:t>Probability that X will buy a computer given his age and income</a:t>
            </a:r>
          </a:p>
          <a:p>
            <a:pPr>
              <a:lnSpc>
                <a:spcPct val="110000"/>
              </a:lnSpc>
            </a:pPr>
            <a:r>
              <a:rPr lang="en-US" altLang="en-US" dirty="0">
                <a:solidFill>
                  <a:srgbClr val="FF0000"/>
                </a:solidFill>
              </a:rPr>
              <a:t>P(H) (</a:t>
            </a:r>
            <a:r>
              <a:rPr lang="en-US" altLang="en-US" i="1" dirty="0">
                <a:solidFill>
                  <a:srgbClr val="FF0000"/>
                </a:solidFill>
              </a:rPr>
              <a:t>prior probability</a:t>
            </a:r>
            <a:r>
              <a:rPr lang="en-US" altLang="en-US" dirty="0">
                <a:solidFill>
                  <a:srgbClr val="FF0000"/>
                </a:solidFill>
              </a:rPr>
              <a:t>), the initial probability</a:t>
            </a:r>
          </a:p>
          <a:p>
            <a:pPr lvl="1">
              <a:lnSpc>
                <a:spcPct val="110000"/>
              </a:lnSpc>
            </a:pPr>
            <a:r>
              <a:rPr lang="en-US" altLang="en-US" dirty="0"/>
              <a:t>E.g.,</a:t>
            </a:r>
            <a:r>
              <a:rPr lang="en-US" altLang="en-US" b="1" dirty="0"/>
              <a:t> X</a:t>
            </a:r>
            <a:r>
              <a:rPr lang="en-US" altLang="en-US" dirty="0"/>
              <a:t> will buy computer, regardless of age, income, …</a:t>
            </a:r>
          </a:p>
          <a:p>
            <a:pPr>
              <a:lnSpc>
                <a:spcPct val="110000"/>
              </a:lnSpc>
            </a:pPr>
            <a:r>
              <a:rPr lang="en-US" altLang="en-US" dirty="0">
                <a:solidFill>
                  <a:srgbClr val="FF0000"/>
                </a:solidFill>
              </a:rPr>
              <a:t>P(</a:t>
            </a:r>
            <a:r>
              <a:rPr lang="en-US" altLang="en-US" b="1" dirty="0">
                <a:solidFill>
                  <a:srgbClr val="FF0000"/>
                </a:solidFill>
              </a:rPr>
              <a:t>X</a:t>
            </a:r>
            <a:r>
              <a:rPr lang="en-US" altLang="en-US" dirty="0">
                <a:solidFill>
                  <a:srgbClr val="FF0000"/>
                </a:solidFill>
              </a:rPr>
              <a:t>): probability that sample data is observed</a:t>
            </a:r>
          </a:p>
          <a:p>
            <a:pPr>
              <a:lnSpc>
                <a:spcPct val="110000"/>
              </a:lnSpc>
            </a:pPr>
            <a:r>
              <a:rPr lang="en-US" altLang="en-US" dirty="0">
                <a:solidFill>
                  <a:srgbClr val="FF0000"/>
                </a:solidFill>
              </a:rPr>
              <a:t>P(</a:t>
            </a:r>
            <a:r>
              <a:rPr lang="en-US" altLang="en-US" b="1" dirty="0">
                <a:solidFill>
                  <a:srgbClr val="FF0000"/>
                </a:solidFill>
              </a:rPr>
              <a:t>X</a:t>
            </a:r>
            <a:r>
              <a:rPr lang="en-US" altLang="en-US" dirty="0">
                <a:solidFill>
                  <a:srgbClr val="FF0000"/>
                </a:solidFill>
              </a:rPr>
              <a:t>|H) (</a:t>
            </a:r>
            <a:r>
              <a:rPr lang="en-US" altLang="en-US" i="1" dirty="0">
                <a:solidFill>
                  <a:srgbClr val="FF0000"/>
                </a:solidFill>
              </a:rPr>
              <a:t>posteriori probability</a:t>
            </a:r>
            <a:r>
              <a:rPr lang="en-US" altLang="en-US" dirty="0"/>
              <a:t>), the probability of observing the sample </a:t>
            </a:r>
            <a:r>
              <a:rPr lang="en-US" altLang="en-US" b="1" dirty="0"/>
              <a:t>X</a:t>
            </a:r>
            <a:r>
              <a:rPr lang="en-US" altLang="en-US" dirty="0"/>
              <a:t>, given that the hypothesis holds</a:t>
            </a:r>
          </a:p>
          <a:p>
            <a:pPr lvl="1">
              <a:lnSpc>
                <a:spcPct val="110000"/>
              </a:lnSpc>
            </a:pPr>
            <a:r>
              <a:rPr lang="en-US" altLang="en-US" dirty="0"/>
              <a:t>E.g.,</a:t>
            </a:r>
            <a:r>
              <a:rPr lang="en-US" altLang="en-US" b="1" dirty="0"/>
              <a:t> </a:t>
            </a:r>
            <a:r>
              <a:rPr lang="en-US" altLang="en-US" dirty="0"/>
              <a:t>Given that</a:t>
            </a:r>
            <a:r>
              <a:rPr lang="en-US" altLang="en-US" b="1" dirty="0"/>
              <a:t> X</a:t>
            </a:r>
            <a:r>
              <a:rPr lang="en-US" altLang="en-US" dirty="0"/>
              <a:t> will buy computer, the prob. that X is 31..40, medium </a:t>
            </a:r>
            <a:r>
              <a:rPr lang="en-US" altLang="en-US" dirty="0" smtClean="0"/>
              <a:t>income</a:t>
            </a:r>
            <a:endParaRPr lang="en-US" alt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38</a:t>
            </a:fld>
            <a:endParaRPr lang="en-US" dirty="0"/>
          </a:p>
        </p:txBody>
      </p:sp>
    </p:spTree>
    <p:extLst>
      <p:ext uri="{BB962C8B-B14F-4D97-AF65-F5344CB8AC3E}">
        <p14:creationId xmlns:p14="http://schemas.microsoft.com/office/powerpoint/2010/main" val="15580374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Theorem</a:t>
            </a:r>
          </a:p>
        </p:txBody>
      </p:sp>
      <p:sp>
        <p:nvSpPr>
          <p:cNvPr id="3" name="Content Placeholder 2"/>
          <p:cNvSpPr>
            <a:spLocks noGrp="1"/>
          </p:cNvSpPr>
          <p:nvPr>
            <p:ph idx="1"/>
          </p:nvPr>
        </p:nvSpPr>
        <p:spPr/>
        <p:txBody>
          <a:bodyPr>
            <a:normAutofit fontScale="92500" lnSpcReduction="10000"/>
          </a:bodyPr>
          <a:lstStyle/>
          <a:p>
            <a:pPr>
              <a:lnSpc>
                <a:spcPct val="120000"/>
              </a:lnSpc>
            </a:pPr>
            <a:r>
              <a:rPr lang="en-US" altLang="en-US" dirty="0"/>
              <a:t>Given training data</a:t>
            </a:r>
            <a:r>
              <a:rPr lang="en-US" altLang="en-US" i="1" dirty="0"/>
              <a:t> </a:t>
            </a:r>
            <a:r>
              <a:rPr lang="en-US" altLang="en-US" b="1" dirty="0"/>
              <a:t>X</a:t>
            </a:r>
            <a:r>
              <a:rPr lang="en-US" altLang="en-US" i="1" dirty="0"/>
              <a:t>, posteriori probability of a hypothesis </a:t>
            </a:r>
            <a:r>
              <a:rPr lang="en-US" altLang="en-US" dirty="0"/>
              <a:t>H</a:t>
            </a:r>
            <a:r>
              <a:rPr lang="en-US" altLang="en-US" i="1" dirty="0"/>
              <a:t>, </a:t>
            </a:r>
            <a:r>
              <a:rPr lang="en-US" altLang="en-US" dirty="0"/>
              <a:t>P(H|</a:t>
            </a:r>
            <a:r>
              <a:rPr lang="en-US" altLang="en-US" b="1" dirty="0"/>
              <a:t>X</a:t>
            </a:r>
            <a:r>
              <a:rPr lang="en-US" altLang="en-US" dirty="0"/>
              <a:t>)</a:t>
            </a:r>
            <a:r>
              <a:rPr lang="en-US" altLang="en-US" i="1" dirty="0"/>
              <a:t>, </a:t>
            </a:r>
            <a:r>
              <a:rPr lang="en-US" altLang="en-US" dirty="0"/>
              <a:t>follows the Bayes theorem</a:t>
            </a:r>
          </a:p>
          <a:p>
            <a:pPr>
              <a:lnSpc>
                <a:spcPct val="120000"/>
              </a:lnSpc>
              <a:buNone/>
            </a:pPr>
            <a:r>
              <a:rPr lang="en-US" altLang="en-US" dirty="0"/>
              <a:t>			</a:t>
            </a:r>
          </a:p>
          <a:p>
            <a:pPr>
              <a:lnSpc>
                <a:spcPct val="120000"/>
              </a:lnSpc>
            </a:pPr>
            <a:endParaRPr lang="en-US" altLang="en-US" dirty="0"/>
          </a:p>
          <a:p>
            <a:pPr>
              <a:lnSpc>
                <a:spcPct val="120000"/>
              </a:lnSpc>
            </a:pPr>
            <a:r>
              <a:rPr lang="en-US" altLang="en-US" dirty="0"/>
              <a:t>Informally, this can be written as </a:t>
            </a:r>
          </a:p>
          <a:p>
            <a:pPr lvl="1">
              <a:lnSpc>
                <a:spcPct val="120000"/>
              </a:lnSpc>
              <a:buNone/>
            </a:pPr>
            <a:r>
              <a:rPr lang="en-US" altLang="en-US" sz="2400" dirty="0"/>
              <a:t>		</a:t>
            </a:r>
            <a:r>
              <a:rPr lang="en-US" altLang="en-US" sz="2400" b="1" dirty="0">
                <a:solidFill>
                  <a:srgbClr val="FF0000"/>
                </a:solidFill>
              </a:rPr>
              <a:t>posteriori = likelihood </a:t>
            </a:r>
            <a:r>
              <a:rPr lang="en-US" altLang="en-US" sz="2400" b="1" dirty="0" smtClean="0">
                <a:solidFill>
                  <a:srgbClr val="FF0000"/>
                </a:solidFill>
                <a:sym typeface="Symbol" panose="05050102010706020507" pitchFamily="18" charset="2"/>
              </a:rPr>
              <a:t></a:t>
            </a:r>
            <a:r>
              <a:rPr lang="en-US" altLang="en-US" sz="2400" b="1" dirty="0" smtClean="0">
                <a:solidFill>
                  <a:srgbClr val="FF0000"/>
                </a:solidFill>
              </a:rPr>
              <a:t> </a:t>
            </a:r>
            <a:r>
              <a:rPr lang="en-US" altLang="en-US" sz="2400" b="1" dirty="0">
                <a:solidFill>
                  <a:srgbClr val="FF0000"/>
                </a:solidFill>
              </a:rPr>
              <a:t>prior/evidence</a:t>
            </a:r>
          </a:p>
          <a:p>
            <a:pPr>
              <a:lnSpc>
                <a:spcPct val="120000"/>
              </a:lnSpc>
            </a:pPr>
            <a:r>
              <a:rPr lang="en-US" altLang="en-US" dirty="0"/>
              <a:t>Predicts </a:t>
            </a:r>
            <a:r>
              <a:rPr lang="en-US" altLang="en-US" b="1" dirty="0"/>
              <a:t>X</a:t>
            </a:r>
            <a:r>
              <a:rPr lang="en-US" altLang="en-US" dirty="0"/>
              <a:t> belongs to C</a:t>
            </a:r>
            <a:r>
              <a:rPr lang="en-US" altLang="en-US" baseline="-25000" dirty="0"/>
              <a:t>2</a:t>
            </a:r>
            <a:r>
              <a:rPr lang="en-US" altLang="en-US" dirty="0"/>
              <a:t> </a:t>
            </a:r>
            <a:r>
              <a:rPr lang="en-US" altLang="en-US" dirty="0" err="1"/>
              <a:t>iff</a:t>
            </a:r>
            <a:r>
              <a:rPr lang="en-US" altLang="en-US" dirty="0"/>
              <a:t> the probability P(</a:t>
            </a:r>
            <a:r>
              <a:rPr lang="en-US" altLang="en-US" dirty="0" err="1"/>
              <a:t>C</a:t>
            </a:r>
            <a:r>
              <a:rPr lang="en-US" altLang="en-US" baseline="-25000" dirty="0" err="1"/>
              <a:t>i</a:t>
            </a:r>
            <a:r>
              <a:rPr lang="en-US" altLang="en-US" dirty="0" err="1"/>
              <a:t>|</a:t>
            </a:r>
            <a:r>
              <a:rPr lang="en-US" altLang="en-US" b="1" dirty="0" err="1"/>
              <a:t>X</a:t>
            </a:r>
            <a:r>
              <a:rPr lang="en-US" altLang="en-US" dirty="0"/>
              <a:t>) is the highest among all the P(</a:t>
            </a:r>
            <a:r>
              <a:rPr lang="en-US" altLang="en-US" dirty="0" err="1"/>
              <a:t>C</a:t>
            </a:r>
            <a:r>
              <a:rPr lang="en-US" altLang="en-US" baseline="-25000" dirty="0" err="1"/>
              <a:t>k</a:t>
            </a:r>
            <a:r>
              <a:rPr lang="en-US" altLang="en-US" dirty="0" err="1"/>
              <a:t>|X</a:t>
            </a:r>
            <a:r>
              <a:rPr lang="en-US" altLang="en-US" dirty="0"/>
              <a:t>) for all the </a:t>
            </a:r>
            <a:r>
              <a:rPr lang="en-US" altLang="en-US" i="1" dirty="0"/>
              <a:t>k</a:t>
            </a:r>
            <a:r>
              <a:rPr lang="en-US" altLang="en-US" dirty="0"/>
              <a:t> classes</a:t>
            </a:r>
          </a:p>
          <a:p>
            <a:pPr>
              <a:lnSpc>
                <a:spcPct val="120000"/>
              </a:lnSpc>
            </a:pPr>
            <a:r>
              <a:rPr lang="en-US" altLang="en-US" dirty="0"/>
              <a:t>Practical difficulty: require initial knowledge of many probabilities, significant computational cost</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39</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85669987"/>
              </p:ext>
            </p:extLst>
          </p:nvPr>
        </p:nvGraphicFramePr>
        <p:xfrm>
          <a:off x="2743200" y="2580167"/>
          <a:ext cx="3455581" cy="683770"/>
        </p:xfrm>
        <a:graphic>
          <a:graphicData uri="http://schemas.openxmlformats.org/presentationml/2006/ole">
            <mc:AlternateContent xmlns:mc="http://schemas.openxmlformats.org/markup-compatibility/2006">
              <mc:Choice xmlns:v="urn:schemas-microsoft-com:vml" Requires="v">
                <p:oleObj spid="_x0000_s5188" name="Equation" r:id="rId3" imgW="2463800" imgH="558800" progId="Equation.3">
                  <p:embed/>
                </p:oleObj>
              </mc:Choice>
              <mc:Fallback>
                <p:oleObj name="Equation" r:id="rId3" imgW="2463800" imgH="558800" progId="Equation.3">
                  <p:embed/>
                  <p:pic>
                    <p:nvPicPr>
                      <p:cNvPr id="6759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580167"/>
                        <a:ext cx="3455581" cy="68377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720083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a:spcBef>
                <a:spcPts val="0"/>
              </a:spcBef>
              <a:spcAft>
                <a:spcPts val="600"/>
              </a:spcAft>
            </a:pPr>
            <a:r>
              <a:rPr lang="en-US" sz="3200" dirty="0" smtClean="0">
                <a:solidFill>
                  <a:srgbClr val="7030A0"/>
                </a:solidFill>
                <a:latin typeface="Gobold" panose="02000500000000000000" pitchFamily="2" charset="0"/>
              </a:rPr>
              <a:t>TEXT MINING</a:t>
            </a:r>
          </a:p>
          <a:p>
            <a:pPr>
              <a:spcBef>
                <a:spcPts val="0"/>
              </a:spcBef>
              <a:spcAft>
                <a:spcPts val="600"/>
              </a:spcAft>
            </a:pPr>
            <a:r>
              <a:rPr lang="en-US" sz="3200" dirty="0" smtClean="0">
                <a:solidFill>
                  <a:srgbClr val="7030A0"/>
                </a:solidFill>
                <a:latin typeface="Gobold" panose="02000500000000000000" pitchFamily="2" charset="0"/>
              </a:rPr>
              <a:t>NAÏVE-BAYES ANALYSIS </a:t>
            </a:r>
          </a:p>
          <a:p>
            <a:pPr>
              <a:spcBef>
                <a:spcPts val="0"/>
              </a:spcBef>
              <a:spcAft>
                <a:spcPts val="600"/>
              </a:spcAft>
            </a:pPr>
            <a:r>
              <a:rPr lang="en-US" sz="3200" dirty="0" smtClean="0">
                <a:solidFill>
                  <a:srgbClr val="7030A0"/>
                </a:solidFill>
                <a:latin typeface="Gobold" panose="02000500000000000000" pitchFamily="2" charset="0"/>
              </a:rPr>
              <a:t>SUPPORT VECTOR MACHINES</a:t>
            </a:r>
          </a:p>
          <a:p>
            <a:pPr>
              <a:spcBef>
                <a:spcPts val="0"/>
              </a:spcBef>
              <a:spcAft>
                <a:spcPts val="600"/>
              </a:spcAft>
            </a:pPr>
            <a:r>
              <a:rPr lang="en-US" sz="3200" dirty="0" smtClean="0">
                <a:solidFill>
                  <a:srgbClr val="7030A0"/>
                </a:solidFill>
                <a:latin typeface="Gobold" panose="02000500000000000000" pitchFamily="2" charset="0"/>
              </a:rPr>
              <a:t>WEB MINING</a:t>
            </a:r>
          </a:p>
          <a:p>
            <a:pPr>
              <a:spcBef>
                <a:spcPts val="0"/>
              </a:spcBef>
              <a:spcAft>
                <a:spcPts val="600"/>
              </a:spcAft>
            </a:pPr>
            <a:r>
              <a:rPr lang="en-US" sz="3200" dirty="0" smtClean="0">
                <a:solidFill>
                  <a:srgbClr val="7030A0"/>
                </a:solidFill>
                <a:latin typeface="Gobold" panose="02000500000000000000" pitchFamily="2" charset="0"/>
              </a:rPr>
              <a:t>SOCIAL NETWORK ANALYSIS</a:t>
            </a:r>
          </a:p>
          <a:p>
            <a:pPr>
              <a:spcAft>
                <a:spcPts val="600"/>
              </a:spcAft>
            </a:pPr>
            <a:r>
              <a:rPr lang="en-US" sz="3200" dirty="0" smtClean="0">
                <a:solidFill>
                  <a:srgbClr val="7030A0"/>
                </a:solidFill>
                <a:latin typeface="Gobold" panose="02000500000000000000" pitchFamily="2" charset="0"/>
              </a:rPr>
              <a:t>SUMMARY</a:t>
            </a:r>
          </a:p>
          <a:p>
            <a:endParaRPr lang="en-US" sz="3200" dirty="0"/>
          </a:p>
        </p:txBody>
      </p:sp>
      <p:sp>
        <p:nvSpPr>
          <p:cNvPr id="4" name="Slide Number Placeholder 3"/>
          <p:cNvSpPr>
            <a:spLocks noGrp="1"/>
          </p:cNvSpPr>
          <p:nvPr>
            <p:ph type="sldNum" sz="quarter" idx="12"/>
          </p:nvPr>
        </p:nvSpPr>
        <p:spPr/>
        <p:txBody>
          <a:bodyPr/>
          <a:lstStyle/>
          <a:p>
            <a:fld id="{18CE55FB-C8CE-43BD-8EBC-C060BF5D6D85}" type="slidenum">
              <a:rPr lang="en-US" smtClean="0"/>
              <a:t>4</a:t>
            </a:fld>
            <a:endParaRPr lang="en-US"/>
          </a:p>
        </p:txBody>
      </p:sp>
    </p:spTree>
    <p:extLst>
      <p:ext uri="{BB962C8B-B14F-4D97-AF65-F5344CB8AC3E}">
        <p14:creationId xmlns:p14="http://schemas.microsoft.com/office/powerpoint/2010/main" val="34878240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Towards Naïve Bayesian Classifier</a:t>
            </a:r>
          </a:p>
        </p:txBody>
      </p:sp>
      <p:sp>
        <p:nvSpPr>
          <p:cNvPr id="3" name="Content Placeholder 2"/>
          <p:cNvSpPr>
            <a:spLocks noGrp="1"/>
          </p:cNvSpPr>
          <p:nvPr>
            <p:ph idx="1"/>
          </p:nvPr>
        </p:nvSpPr>
        <p:spPr>
          <a:xfrm>
            <a:off x="1358415" y="1339702"/>
            <a:ext cx="7175986" cy="5188689"/>
          </a:xfrm>
        </p:spPr>
        <p:txBody>
          <a:bodyPr>
            <a:normAutofit fontScale="92500" lnSpcReduction="20000"/>
          </a:bodyPr>
          <a:lstStyle/>
          <a:p>
            <a:pPr>
              <a:spcAft>
                <a:spcPts val="600"/>
              </a:spcAft>
            </a:pPr>
            <a:r>
              <a:rPr lang="en-US" altLang="en-US" dirty="0"/>
              <a:t>Let D be a training set of tuples and their associated class labels, and each tuple is represented by an n-D attribute vector          </a:t>
            </a:r>
            <a:r>
              <a:rPr lang="en-US" altLang="en-US" b="1" dirty="0"/>
              <a:t>X</a:t>
            </a:r>
            <a:r>
              <a:rPr lang="en-US" altLang="en-US" dirty="0"/>
              <a:t> = (x</a:t>
            </a:r>
            <a:r>
              <a:rPr lang="en-US" altLang="en-US" baseline="-25000" dirty="0"/>
              <a:t>1</a:t>
            </a:r>
            <a:r>
              <a:rPr lang="en-US" altLang="en-US" dirty="0"/>
              <a:t>, x</a:t>
            </a:r>
            <a:r>
              <a:rPr lang="en-US" altLang="en-US" baseline="-25000" dirty="0"/>
              <a:t>2</a:t>
            </a:r>
            <a:r>
              <a:rPr lang="en-US" altLang="en-US" dirty="0"/>
              <a:t>, …, </a:t>
            </a:r>
            <a:r>
              <a:rPr lang="en-US" altLang="en-US" dirty="0" err="1"/>
              <a:t>x</a:t>
            </a:r>
            <a:r>
              <a:rPr lang="en-US" altLang="en-US" baseline="-25000" dirty="0" err="1"/>
              <a:t>n</a:t>
            </a:r>
            <a:r>
              <a:rPr lang="en-US" altLang="en-US" dirty="0"/>
              <a:t>)</a:t>
            </a:r>
          </a:p>
          <a:p>
            <a:pPr>
              <a:spcAft>
                <a:spcPts val="600"/>
              </a:spcAft>
            </a:pPr>
            <a:r>
              <a:rPr lang="en-US" altLang="en-US" dirty="0"/>
              <a:t>Suppose there are </a:t>
            </a:r>
            <a:r>
              <a:rPr lang="en-US" altLang="en-US" i="1" dirty="0"/>
              <a:t>m</a:t>
            </a:r>
            <a:r>
              <a:rPr lang="en-US" altLang="en-US" dirty="0"/>
              <a:t> classes C</a:t>
            </a:r>
            <a:r>
              <a:rPr lang="en-US" altLang="en-US" baseline="-25000" dirty="0"/>
              <a:t>1</a:t>
            </a:r>
            <a:r>
              <a:rPr lang="en-US" altLang="en-US" dirty="0"/>
              <a:t>, C</a:t>
            </a:r>
            <a:r>
              <a:rPr lang="en-US" altLang="en-US" baseline="-25000" dirty="0"/>
              <a:t>2</a:t>
            </a:r>
            <a:r>
              <a:rPr lang="en-US" altLang="en-US" dirty="0"/>
              <a:t>, …, C</a:t>
            </a:r>
            <a:r>
              <a:rPr lang="en-US" altLang="en-US" baseline="-25000" dirty="0"/>
              <a:t>m</a:t>
            </a:r>
            <a:r>
              <a:rPr lang="en-US" altLang="en-US" dirty="0"/>
              <a:t>.</a:t>
            </a:r>
          </a:p>
          <a:p>
            <a:pPr>
              <a:lnSpc>
                <a:spcPct val="90000"/>
              </a:lnSpc>
              <a:spcAft>
                <a:spcPts val="600"/>
              </a:spcAft>
            </a:pPr>
            <a:r>
              <a:rPr lang="en-US" altLang="en-US" dirty="0"/>
              <a:t>Classification is to derive the maximum posteriori, i.e., the maximal P(</a:t>
            </a:r>
            <a:r>
              <a:rPr lang="en-US" altLang="en-US" dirty="0" err="1"/>
              <a:t>C</a:t>
            </a:r>
            <a:r>
              <a:rPr lang="en-US" altLang="en-US" baseline="-25000" dirty="0" err="1"/>
              <a:t>i</a:t>
            </a:r>
            <a:r>
              <a:rPr lang="en-US" altLang="en-US" dirty="0" err="1"/>
              <a:t>|</a:t>
            </a:r>
            <a:r>
              <a:rPr lang="en-US" altLang="en-US" b="1" dirty="0" err="1"/>
              <a:t>X</a:t>
            </a:r>
            <a:r>
              <a:rPr lang="en-US" altLang="en-US" dirty="0"/>
              <a:t>)</a:t>
            </a:r>
          </a:p>
          <a:p>
            <a:pPr>
              <a:lnSpc>
                <a:spcPct val="90000"/>
              </a:lnSpc>
              <a:spcAft>
                <a:spcPts val="600"/>
              </a:spcAft>
            </a:pPr>
            <a:r>
              <a:rPr lang="en-US" altLang="en-US" sz="2000" dirty="0"/>
              <a:t>This can be derived from Bayes’ theorem</a:t>
            </a:r>
          </a:p>
          <a:p>
            <a:pPr>
              <a:lnSpc>
                <a:spcPct val="90000"/>
              </a:lnSpc>
              <a:spcAft>
                <a:spcPts val="600"/>
              </a:spcAft>
            </a:pPr>
            <a:endParaRPr lang="en-US" altLang="en-US" dirty="0"/>
          </a:p>
          <a:p>
            <a:pPr>
              <a:lnSpc>
                <a:spcPct val="90000"/>
              </a:lnSpc>
              <a:spcAft>
                <a:spcPts val="600"/>
              </a:spcAft>
            </a:pPr>
            <a:endParaRPr lang="en-US" altLang="en-US" dirty="0"/>
          </a:p>
          <a:p>
            <a:pPr>
              <a:lnSpc>
                <a:spcPct val="90000"/>
              </a:lnSpc>
              <a:spcAft>
                <a:spcPts val="600"/>
              </a:spcAft>
            </a:pPr>
            <a:r>
              <a:rPr lang="en-US" altLang="en-US" sz="2000" dirty="0"/>
              <a:t>Since P(X) is constant for all classes, only                                        </a:t>
            </a:r>
          </a:p>
          <a:p>
            <a:pPr>
              <a:lnSpc>
                <a:spcPct val="90000"/>
              </a:lnSpc>
              <a:spcAft>
                <a:spcPts val="600"/>
              </a:spcAft>
            </a:pPr>
            <a:endParaRPr lang="en-US" altLang="en-US" dirty="0"/>
          </a:p>
          <a:p>
            <a:pPr>
              <a:lnSpc>
                <a:spcPct val="90000"/>
              </a:lnSpc>
              <a:spcAft>
                <a:spcPts val="600"/>
              </a:spcAft>
            </a:pPr>
            <a:endParaRPr lang="en-US" altLang="en-US" dirty="0"/>
          </a:p>
          <a:p>
            <a:pPr lvl="1">
              <a:lnSpc>
                <a:spcPct val="90000"/>
              </a:lnSpc>
              <a:spcAft>
                <a:spcPts val="600"/>
              </a:spcAft>
              <a:buNone/>
            </a:pPr>
            <a:r>
              <a:rPr lang="en-US" altLang="en-US" dirty="0">
                <a:solidFill>
                  <a:schemeClr val="tx1"/>
                </a:solidFill>
              </a:rPr>
              <a:t>needs to be maximized</a:t>
            </a:r>
          </a:p>
          <a:p>
            <a:pPr>
              <a:spcAft>
                <a:spcPts val="600"/>
              </a:spcAft>
            </a:pP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40</a:t>
            </a:fld>
            <a:endParaRPr 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2790619847"/>
              </p:ext>
            </p:extLst>
          </p:nvPr>
        </p:nvGraphicFramePr>
        <p:xfrm>
          <a:off x="2667000" y="3955308"/>
          <a:ext cx="2741613" cy="709613"/>
        </p:xfrm>
        <a:graphic>
          <a:graphicData uri="http://schemas.openxmlformats.org/presentationml/2006/ole">
            <mc:AlternateContent xmlns:mc="http://schemas.openxmlformats.org/markup-compatibility/2006">
              <mc:Choice xmlns:v="urn:schemas-microsoft-com:vml" Requires="v">
                <p:oleObj spid="_x0000_s6278" name="Equation" r:id="rId3" imgW="2501900" imgH="647700" progId="Equation.3">
                  <p:embed/>
                </p:oleObj>
              </mc:Choice>
              <mc:Fallback>
                <p:oleObj name="Equation" r:id="rId3" imgW="2501900" imgH="647700" progId="Equation.3">
                  <p:embed/>
                  <p:pic>
                    <p:nvPicPr>
                      <p:cNvPr id="6861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955308"/>
                        <a:ext cx="2741613"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2907408780"/>
              </p:ext>
            </p:extLst>
          </p:nvPr>
        </p:nvGraphicFramePr>
        <p:xfrm>
          <a:off x="2590006" y="5373612"/>
          <a:ext cx="2895600" cy="446087"/>
        </p:xfrm>
        <a:graphic>
          <a:graphicData uri="http://schemas.openxmlformats.org/presentationml/2006/ole">
            <mc:AlternateContent xmlns:mc="http://schemas.openxmlformats.org/markup-compatibility/2006">
              <mc:Choice xmlns:v="urn:schemas-microsoft-com:vml" Requires="v">
                <p:oleObj spid="_x0000_s6279" name="Equation" r:id="rId5" imgW="2476500" imgH="381000" progId="Equation.3">
                  <p:embed/>
                </p:oleObj>
              </mc:Choice>
              <mc:Fallback>
                <p:oleObj name="Equation" r:id="rId5" imgW="2476500" imgH="381000" progId="Equation.3">
                  <p:embed/>
                  <p:pic>
                    <p:nvPicPr>
                      <p:cNvPr id="6861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006" y="5373612"/>
                        <a:ext cx="2895600"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970671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Derivation of Naïve Bayes Classifier </a:t>
            </a:r>
          </a:p>
        </p:txBody>
      </p:sp>
      <p:sp>
        <p:nvSpPr>
          <p:cNvPr id="3" name="Content Placeholder 2"/>
          <p:cNvSpPr>
            <a:spLocks noGrp="1"/>
          </p:cNvSpPr>
          <p:nvPr>
            <p:ph idx="1"/>
          </p:nvPr>
        </p:nvSpPr>
        <p:spPr>
          <a:xfrm>
            <a:off x="1358415" y="1582993"/>
            <a:ext cx="7175986" cy="4870970"/>
          </a:xfrm>
        </p:spPr>
        <p:txBody>
          <a:bodyPr>
            <a:normAutofit/>
          </a:bodyPr>
          <a:lstStyle/>
          <a:p>
            <a:pPr>
              <a:lnSpc>
                <a:spcPct val="90000"/>
              </a:lnSpc>
              <a:spcBef>
                <a:spcPts val="1200"/>
              </a:spcBef>
            </a:pPr>
            <a:r>
              <a:rPr lang="en-US" altLang="en-US" sz="2000" dirty="0"/>
              <a:t>A simplified assumption: attributes are </a:t>
            </a:r>
            <a:r>
              <a:rPr lang="en-US" altLang="en-US" sz="2000" dirty="0">
                <a:solidFill>
                  <a:srgbClr val="FF0000"/>
                </a:solidFill>
              </a:rPr>
              <a:t>conditionally independent </a:t>
            </a:r>
            <a:r>
              <a:rPr lang="en-US" altLang="en-US" sz="2000" dirty="0"/>
              <a:t>(i.e., no dependence relation between attributes):</a:t>
            </a:r>
          </a:p>
          <a:p>
            <a:pPr>
              <a:lnSpc>
                <a:spcPct val="90000"/>
              </a:lnSpc>
              <a:spcBef>
                <a:spcPts val="1200"/>
              </a:spcBef>
            </a:pPr>
            <a:endParaRPr lang="en-US" altLang="en-US" sz="2000" dirty="0"/>
          </a:p>
          <a:p>
            <a:pPr>
              <a:lnSpc>
                <a:spcPct val="90000"/>
              </a:lnSpc>
              <a:spcBef>
                <a:spcPts val="1200"/>
              </a:spcBef>
            </a:pPr>
            <a:r>
              <a:rPr lang="en-US" altLang="en-US" sz="2000" dirty="0"/>
              <a:t>This greatly reduces the computation cost: Only counts the class distribution</a:t>
            </a:r>
          </a:p>
          <a:p>
            <a:pPr>
              <a:spcBef>
                <a:spcPts val="1200"/>
              </a:spcBef>
            </a:pPr>
            <a:r>
              <a:rPr lang="en-US" altLang="en-US" sz="2000" dirty="0"/>
              <a:t>If </a:t>
            </a:r>
            <a:r>
              <a:rPr lang="en-US" altLang="en-US" sz="2000" dirty="0" err="1"/>
              <a:t>A</a:t>
            </a:r>
            <a:r>
              <a:rPr lang="en-US" altLang="en-US" sz="2000" baseline="-25000" dirty="0" err="1"/>
              <a:t>k</a:t>
            </a:r>
            <a:r>
              <a:rPr lang="en-US" altLang="en-US" sz="2000" dirty="0"/>
              <a:t> is </a:t>
            </a:r>
            <a:r>
              <a:rPr lang="en-US" altLang="en-US" sz="2000" dirty="0">
                <a:solidFill>
                  <a:srgbClr val="FF0000"/>
                </a:solidFill>
              </a:rPr>
              <a:t>categorical</a:t>
            </a:r>
            <a:r>
              <a:rPr lang="en-US" altLang="en-US" sz="2000" dirty="0"/>
              <a:t>, P(</a:t>
            </a:r>
            <a:r>
              <a:rPr lang="en-US" altLang="en-US" sz="2000" dirty="0" err="1"/>
              <a:t>x</a:t>
            </a:r>
            <a:r>
              <a:rPr lang="en-US" altLang="en-US" sz="2000" baseline="-25000" dirty="0" err="1"/>
              <a:t>k</a:t>
            </a:r>
            <a:r>
              <a:rPr lang="en-US" altLang="en-US" sz="2000" dirty="0" err="1"/>
              <a:t>|C</a:t>
            </a:r>
            <a:r>
              <a:rPr lang="en-US" altLang="en-US" sz="2000" baseline="-25000" dirty="0" err="1"/>
              <a:t>i</a:t>
            </a:r>
            <a:r>
              <a:rPr lang="en-US" altLang="en-US" sz="2000" dirty="0"/>
              <a:t>) is the # of tuples in C</a:t>
            </a:r>
            <a:r>
              <a:rPr lang="en-US" altLang="en-US" sz="2000" baseline="-25000" dirty="0"/>
              <a:t>i</a:t>
            </a:r>
            <a:r>
              <a:rPr lang="en-US" altLang="en-US" sz="2000" dirty="0"/>
              <a:t> having value </a:t>
            </a:r>
            <a:r>
              <a:rPr lang="en-US" altLang="en-US" sz="2000" dirty="0" err="1"/>
              <a:t>x</a:t>
            </a:r>
            <a:r>
              <a:rPr lang="en-US" altLang="en-US" sz="2000" baseline="-25000" dirty="0" err="1"/>
              <a:t>k</a:t>
            </a:r>
            <a:r>
              <a:rPr lang="en-US" altLang="en-US" sz="2000" dirty="0"/>
              <a:t> for </a:t>
            </a:r>
            <a:r>
              <a:rPr lang="en-US" altLang="en-US" sz="2000" dirty="0" err="1"/>
              <a:t>A</a:t>
            </a:r>
            <a:r>
              <a:rPr lang="en-US" altLang="en-US" sz="2000" baseline="-25000" dirty="0" err="1"/>
              <a:t>k</a:t>
            </a:r>
            <a:r>
              <a:rPr lang="en-US" altLang="en-US" sz="2000" dirty="0"/>
              <a:t> divided by |C</a:t>
            </a:r>
            <a:r>
              <a:rPr lang="en-US" altLang="en-US" sz="2000" baseline="-25000" dirty="0"/>
              <a:t>i, D</a:t>
            </a:r>
            <a:r>
              <a:rPr lang="en-US" altLang="en-US" sz="2000" dirty="0"/>
              <a:t>| (# of tuples of C</a:t>
            </a:r>
            <a:r>
              <a:rPr lang="en-US" altLang="en-US" sz="2000" baseline="-25000" dirty="0"/>
              <a:t>i</a:t>
            </a:r>
            <a:r>
              <a:rPr lang="en-US" altLang="en-US" sz="2000" dirty="0"/>
              <a:t> in D)</a:t>
            </a:r>
          </a:p>
          <a:p>
            <a:pPr>
              <a:spcBef>
                <a:spcPts val="1200"/>
              </a:spcBef>
            </a:pPr>
            <a:r>
              <a:rPr lang="en-US" altLang="en-US" sz="2000" dirty="0"/>
              <a:t>If </a:t>
            </a:r>
            <a:r>
              <a:rPr lang="en-US" altLang="en-US" sz="2000" dirty="0" err="1"/>
              <a:t>A</a:t>
            </a:r>
            <a:r>
              <a:rPr lang="en-US" altLang="en-US" sz="2000" baseline="-25000" dirty="0" err="1"/>
              <a:t>k</a:t>
            </a:r>
            <a:r>
              <a:rPr lang="en-US" altLang="en-US" sz="2000" dirty="0"/>
              <a:t> is </a:t>
            </a:r>
            <a:r>
              <a:rPr lang="en-US" altLang="en-US" sz="2000" dirty="0">
                <a:solidFill>
                  <a:srgbClr val="FF0000"/>
                </a:solidFill>
              </a:rPr>
              <a:t>continuous-valued</a:t>
            </a:r>
            <a:r>
              <a:rPr lang="en-US" altLang="en-US" sz="2000" dirty="0"/>
              <a:t>, P(</a:t>
            </a:r>
            <a:r>
              <a:rPr lang="en-US" altLang="en-US" sz="2000" dirty="0" err="1"/>
              <a:t>x</a:t>
            </a:r>
            <a:r>
              <a:rPr lang="en-US" altLang="en-US" sz="2000" baseline="-25000" dirty="0" err="1"/>
              <a:t>k</a:t>
            </a:r>
            <a:r>
              <a:rPr lang="en-US" altLang="en-US" sz="2000" dirty="0" err="1"/>
              <a:t>|C</a:t>
            </a:r>
            <a:r>
              <a:rPr lang="en-US" altLang="en-US" sz="2000" baseline="-25000" dirty="0" err="1"/>
              <a:t>i</a:t>
            </a:r>
            <a:r>
              <a:rPr lang="en-US" altLang="en-US" sz="2000" dirty="0"/>
              <a:t>) is usually computed based on Gaussian distribution with a mean </a:t>
            </a:r>
            <a:r>
              <a:rPr lang="el-GR" altLang="en-US" sz="2000" dirty="0"/>
              <a:t>μ</a:t>
            </a:r>
            <a:r>
              <a:rPr lang="en-US" altLang="en-US" sz="2000" dirty="0"/>
              <a:t> and standard deviation </a:t>
            </a:r>
            <a:r>
              <a:rPr lang="el-GR" altLang="en-US" sz="2000" dirty="0"/>
              <a:t>σ</a:t>
            </a:r>
          </a:p>
          <a:p>
            <a:pPr>
              <a:lnSpc>
                <a:spcPct val="90000"/>
              </a:lnSpc>
              <a:spcBef>
                <a:spcPts val="1200"/>
              </a:spcBef>
            </a:pPr>
            <a:endParaRPr lang="en-US" altLang="en-US" sz="2000" dirty="0"/>
          </a:p>
          <a:p>
            <a:pPr lvl="1">
              <a:lnSpc>
                <a:spcPct val="90000"/>
              </a:lnSpc>
              <a:spcBef>
                <a:spcPts val="1200"/>
              </a:spcBef>
              <a:buNone/>
            </a:pPr>
            <a:r>
              <a:rPr lang="en-US" altLang="en-US" dirty="0">
                <a:solidFill>
                  <a:schemeClr val="tx1"/>
                </a:solidFill>
              </a:rPr>
              <a:t>and P(</a:t>
            </a:r>
            <a:r>
              <a:rPr lang="en-US" altLang="en-US" dirty="0" err="1">
                <a:solidFill>
                  <a:schemeClr val="tx1"/>
                </a:solidFill>
              </a:rPr>
              <a:t>x</a:t>
            </a:r>
            <a:r>
              <a:rPr lang="en-US" altLang="en-US" baseline="-25000" dirty="0" err="1">
                <a:solidFill>
                  <a:schemeClr val="tx1"/>
                </a:solidFill>
              </a:rPr>
              <a:t>k</a:t>
            </a:r>
            <a:r>
              <a:rPr lang="en-US" altLang="en-US" dirty="0" err="1">
                <a:solidFill>
                  <a:schemeClr val="tx1"/>
                </a:solidFill>
              </a:rPr>
              <a:t>|C</a:t>
            </a:r>
            <a:r>
              <a:rPr lang="en-US" altLang="en-US" baseline="-25000" dirty="0" err="1">
                <a:solidFill>
                  <a:schemeClr val="tx1"/>
                </a:solidFill>
              </a:rPr>
              <a:t>i</a:t>
            </a:r>
            <a:r>
              <a:rPr lang="en-US" altLang="en-US" dirty="0">
                <a:solidFill>
                  <a:schemeClr val="tx1"/>
                </a:solidFill>
              </a:rPr>
              <a:t>) is </a:t>
            </a:r>
          </a:p>
          <a:p>
            <a:pPr>
              <a:lnSpc>
                <a:spcPct val="90000"/>
              </a:lnSpc>
              <a:spcBef>
                <a:spcPts val="1200"/>
              </a:spcBef>
            </a:pPr>
            <a:endParaRPr lang="en-US" altLang="en-US" sz="2000" dirty="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41</a:t>
            </a:fld>
            <a:endParaRPr lang="en-US" dirty="0"/>
          </a:p>
        </p:txBody>
      </p:sp>
      <p:graphicFrame>
        <p:nvGraphicFramePr>
          <p:cNvPr id="5" name="Object 10"/>
          <p:cNvGraphicFramePr>
            <a:graphicFrameLocks/>
          </p:cNvGraphicFramePr>
          <p:nvPr>
            <p:extLst>
              <p:ext uri="{D42A27DB-BD31-4B8C-83A1-F6EECF244321}">
                <p14:modId xmlns:p14="http://schemas.microsoft.com/office/powerpoint/2010/main" val="1835747686"/>
              </p:ext>
            </p:extLst>
          </p:nvPr>
        </p:nvGraphicFramePr>
        <p:xfrm>
          <a:off x="1823483" y="2316126"/>
          <a:ext cx="6007100" cy="746125"/>
        </p:xfrm>
        <a:graphic>
          <a:graphicData uri="http://schemas.openxmlformats.org/presentationml/2006/ole">
            <mc:AlternateContent xmlns:mc="http://schemas.openxmlformats.org/markup-compatibility/2006">
              <mc:Choice xmlns:v="urn:schemas-microsoft-com:vml" Requires="v">
                <p:oleObj spid="_x0000_s7371" name="Equation" r:id="rId3" imgW="4089400" imgH="508000" progId="Equation.3">
                  <p:embed/>
                </p:oleObj>
              </mc:Choice>
              <mc:Fallback>
                <p:oleObj name="Equation" r:id="rId3" imgW="4089400" imgH="508000" progId="Equation.3">
                  <p:embed/>
                  <p:pic>
                    <p:nvPicPr>
                      <p:cNvPr id="69636" name="Object 10"/>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3483" y="2316126"/>
                        <a:ext cx="6007100"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2"/>
          <p:cNvGraphicFramePr>
            <a:graphicFrameLocks/>
          </p:cNvGraphicFramePr>
          <p:nvPr>
            <p:extLst>
              <p:ext uri="{D42A27DB-BD31-4B8C-83A1-F6EECF244321}">
                <p14:modId xmlns:p14="http://schemas.microsoft.com/office/powerpoint/2010/main" val="3157851962"/>
              </p:ext>
            </p:extLst>
          </p:nvPr>
        </p:nvGraphicFramePr>
        <p:xfrm>
          <a:off x="4446181" y="5063327"/>
          <a:ext cx="2627313" cy="762000"/>
        </p:xfrm>
        <a:graphic>
          <a:graphicData uri="http://schemas.openxmlformats.org/presentationml/2006/ole">
            <mc:AlternateContent xmlns:mc="http://schemas.openxmlformats.org/markup-compatibility/2006">
              <mc:Choice xmlns:v="urn:schemas-microsoft-com:vml" Requires="v">
                <p:oleObj spid="_x0000_s7372" name="Equation" r:id="rId5" imgW="1663700" imgH="482600" progId="Equation.3">
                  <p:embed/>
                </p:oleObj>
              </mc:Choice>
              <mc:Fallback>
                <p:oleObj name="Equation" r:id="rId5" imgW="1663700" imgH="482600" progId="Equation.3">
                  <p:embed/>
                  <p:pic>
                    <p:nvPicPr>
                      <p:cNvPr id="69637"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6181" y="5063327"/>
                        <a:ext cx="26273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4"/>
          <p:cNvGraphicFramePr>
            <a:graphicFrameLocks/>
          </p:cNvGraphicFramePr>
          <p:nvPr>
            <p:extLst>
              <p:ext uri="{D42A27DB-BD31-4B8C-83A1-F6EECF244321}">
                <p14:modId xmlns:p14="http://schemas.microsoft.com/office/powerpoint/2010/main" val="935967530"/>
              </p:ext>
            </p:extLst>
          </p:nvPr>
        </p:nvGraphicFramePr>
        <p:xfrm>
          <a:off x="3863160" y="5890151"/>
          <a:ext cx="2667000" cy="457200"/>
        </p:xfrm>
        <a:graphic>
          <a:graphicData uri="http://schemas.openxmlformats.org/presentationml/2006/ole">
            <mc:AlternateContent xmlns:mc="http://schemas.openxmlformats.org/markup-compatibility/2006">
              <mc:Choice xmlns:v="urn:schemas-microsoft-com:vml" Requires="v">
                <p:oleObj spid="_x0000_s7373" name="Equation" r:id="rId7" imgW="1625600" imgH="241300" progId="Equation.3">
                  <p:embed/>
                </p:oleObj>
              </mc:Choice>
              <mc:Fallback>
                <p:oleObj name="Equation" r:id="rId7" imgW="1625600" imgH="241300" progId="Equation.3">
                  <p:embed/>
                  <p:pic>
                    <p:nvPicPr>
                      <p:cNvPr id="69641"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3160" y="5890151"/>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7417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0" y="1514168"/>
            <a:ext cx="4351269" cy="4699820"/>
          </a:xfrm>
        </p:spPr>
        <p:txBody>
          <a:bodyPr>
            <a:normAutofit/>
          </a:bodyPr>
          <a:lstStyle/>
          <a:p>
            <a:pPr>
              <a:lnSpc>
                <a:spcPct val="110000"/>
              </a:lnSpc>
            </a:pPr>
            <a:r>
              <a:rPr lang="en-US" altLang="en-US" b="1" dirty="0" smtClean="0"/>
              <a:t>Class</a:t>
            </a:r>
            <a:endParaRPr lang="en-US" altLang="en-US" b="1" dirty="0"/>
          </a:p>
          <a:p>
            <a:pPr lvl="1">
              <a:lnSpc>
                <a:spcPct val="110000"/>
              </a:lnSpc>
            </a:pPr>
            <a:r>
              <a:rPr lang="en-US" altLang="en-US" dirty="0"/>
              <a:t>C1:</a:t>
            </a:r>
            <a:r>
              <a:rPr lang="en-US" altLang="en-US" b="1" dirty="0"/>
              <a:t>buys_computer</a:t>
            </a:r>
            <a:r>
              <a:rPr lang="en-US" altLang="en-US" dirty="0"/>
              <a:t> = ‘yes’</a:t>
            </a:r>
          </a:p>
          <a:p>
            <a:pPr lvl="1">
              <a:lnSpc>
                <a:spcPct val="110000"/>
              </a:lnSpc>
            </a:pPr>
            <a:r>
              <a:rPr lang="en-US" altLang="en-US" dirty="0"/>
              <a:t>C2:</a:t>
            </a:r>
            <a:r>
              <a:rPr lang="en-US" altLang="en-US" b="1" dirty="0"/>
              <a:t>buys_computer</a:t>
            </a:r>
            <a:r>
              <a:rPr lang="en-US" altLang="en-US" dirty="0"/>
              <a:t> = ‘no’</a:t>
            </a:r>
          </a:p>
          <a:p>
            <a:pPr>
              <a:lnSpc>
                <a:spcPct val="110000"/>
              </a:lnSpc>
            </a:pPr>
            <a:endParaRPr lang="en-US" altLang="en-US" dirty="0"/>
          </a:p>
          <a:p>
            <a:pPr>
              <a:lnSpc>
                <a:spcPct val="110000"/>
              </a:lnSpc>
            </a:pPr>
            <a:r>
              <a:rPr lang="en-US" altLang="en-US" b="1" dirty="0"/>
              <a:t>Data </a:t>
            </a:r>
            <a:r>
              <a:rPr lang="en-US" altLang="en-US" b="1" dirty="0" smtClean="0"/>
              <a:t>sample</a:t>
            </a:r>
            <a:endParaRPr lang="en-US" altLang="en-US" b="1" dirty="0"/>
          </a:p>
          <a:p>
            <a:pPr lvl="1">
              <a:lnSpc>
                <a:spcPct val="110000"/>
              </a:lnSpc>
              <a:spcBef>
                <a:spcPts val="600"/>
              </a:spcBef>
            </a:pPr>
            <a:r>
              <a:rPr lang="en-US" altLang="en-US" dirty="0"/>
              <a:t>X </a:t>
            </a:r>
            <a:r>
              <a:rPr lang="en-US" altLang="en-US" dirty="0" smtClean="0"/>
              <a:t>= (</a:t>
            </a:r>
            <a:r>
              <a:rPr lang="en-US" altLang="en-US" b="1" dirty="0" smtClean="0"/>
              <a:t>age</a:t>
            </a:r>
            <a:r>
              <a:rPr lang="en-US" altLang="en-US" dirty="0" smtClean="0"/>
              <a:t> </a:t>
            </a:r>
            <a:r>
              <a:rPr lang="en-US" altLang="en-US" dirty="0"/>
              <a:t>≤ 30</a:t>
            </a:r>
            <a:r>
              <a:rPr lang="en-US" altLang="en-US" dirty="0" smtClean="0"/>
              <a:t>, </a:t>
            </a:r>
          </a:p>
          <a:p>
            <a:pPr marL="457200" lvl="1" indent="0">
              <a:lnSpc>
                <a:spcPct val="110000"/>
              </a:lnSpc>
              <a:spcBef>
                <a:spcPts val="600"/>
              </a:spcBef>
              <a:buNone/>
            </a:pPr>
            <a:r>
              <a:rPr lang="en-US" altLang="en-US" dirty="0"/>
              <a:t>	</a:t>
            </a:r>
            <a:r>
              <a:rPr lang="en-US" altLang="en-US" dirty="0" smtClean="0"/>
              <a:t>	</a:t>
            </a:r>
            <a:r>
              <a:rPr lang="en-US" altLang="en-US" b="1" dirty="0" smtClean="0"/>
              <a:t>income</a:t>
            </a:r>
            <a:r>
              <a:rPr lang="en-US" altLang="en-US" dirty="0" smtClean="0"/>
              <a:t> </a:t>
            </a:r>
            <a:r>
              <a:rPr lang="en-US" altLang="en-US" dirty="0"/>
              <a:t>= medium</a:t>
            </a:r>
            <a:r>
              <a:rPr lang="en-US" altLang="en-US" dirty="0" smtClean="0"/>
              <a:t>, </a:t>
            </a:r>
          </a:p>
          <a:p>
            <a:pPr marL="457200" lvl="1" indent="0">
              <a:lnSpc>
                <a:spcPct val="110000"/>
              </a:lnSpc>
              <a:spcBef>
                <a:spcPts val="600"/>
              </a:spcBef>
              <a:buNone/>
            </a:pPr>
            <a:r>
              <a:rPr lang="en-US" altLang="en-US" dirty="0"/>
              <a:t>	</a:t>
            </a:r>
            <a:r>
              <a:rPr lang="en-US" altLang="en-US" dirty="0" smtClean="0"/>
              <a:t>	</a:t>
            </a:r>
            <a:r>
              <a:rPr lang="en-US" altLang="en-US" b="1" dirty="0" smtClean="0"/>
              <a:t>student</a:t>
            </a:r>
            <a:r>
              <a:rPr lang="en-US" altLang="en-US" dirty="0" smtClean="0"/>
              <a:t> </a:t>
            </a:r>
            <a:r>
              <a:rPr lang="en-US" altLang="en-US" dirty="0"/>
              <a:t>= </a:t>
            </a:r>
            <a:r>
              <a:rPr lang="en-US" altLang="en-US" dirty="0" smtClean="0"/>
              <a:t>yes, </a:t>
            </a:r>
          </a:p>
          <a:p>
            <a:pPr marL="457200" lvl="1" indent="0">
              <a:lnSpc>
                <a:spcPct val="110000"/>
              </a:lnSpc>
              <a:spcBef>
                <a:spcPts val="600"/>
              </a:spcBef>
              <a:buNone/>
            </a:pPr>
            <a:r>
              <a:rPr lang="en-US" altLang="en-US" dirty="0"/>
              <a:t>	</a:t>
            </a:r>
            <a:r>
              <a:rPr lang="en-US" altLang="en-US" dirty="0" smtClean="0"/>
              <a:t>	</a:t>
            </a:r>
            <a:r>
              <a:rPr lang="en-US" altLang="en-US" b="1" dirty="0" err="1" smtClean="0"/>
              <a:t>credit_rating</a:t>
            </a:r>
            <a:r>
              <a:rPr lang="en-US" altLang="en-US" dirty="0" smtClean="0"/>
              <a:t> </a:t>
            </a:r>
            <a:r>
              <a:rPr lang="en-US" altLang="en-US" dirty="0"/>
              <a:t>= </a:t>
            </a:r>
            <a:r>
              <a:rPr lang="en-US" altLang="en-US" dirty="0" smtClean="0"/>
              <a:t>fair)</a:t>
            </a:r>
            <a:endParaRPr lang="en-US" altLang="en-US" dirty="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42</a:t>
            </a:fld>
            <a:endParaRPr lang="en-US" dirty="0"/>
          </a:p>
        </p:txBody>
      </p:sp>
      <p:graphicFrame>
        <p:nvGraphicFramePr>
          <p:cNvPr id="5" name="Table 4"/>
          <p:cNvGraphicFramePr>
            <a:graphicFrameLocks noGrp="1"/>
          </p:cNvGraphicFramePr>
          <p:nvPr/>
        </p:nvGraphicFramePr>
        <p:xfrm>
          <a:off x="4038600" y="1600200"/>
          <a:ext cx="4800600" cy="3886196"/>
        </p:xfrm>
        <a:graphic>
          <a:graphicData uri="http://schemas.openxmlformats.org/drawingml/2006/table">
            <a:tbl>
              <a:tblPr/>
              <a:tblGrid>
                <a:gridCol w="894230">
                  <a:extLst>
                    <a:ext uri="{9D8B030D-6E8A-4147-A177-3AD203B41FA5}">
                      <a16:colId xmlns:a16="http://schemas.microsoft.com/office/drawing/2014/main" val="20000"/>
                    </a:ext>
                  </a:extLst>
                </a:gridCol>
                <a:gridCol w="894230">
                  <a:extLst>
                    <a:ext uri="{9D8B030D-6E8A-4147-A177-3AD203B41FA5}">
                      <a16:colId xmlns:a16="http://schemas.microsoft.com/office/drawing/2014/main" val="20001"/>
                    </a:ext>
                  </a:extLst>
                </a:gridCol>
                <a:gridCol w="715383">
                  <a:extLst>
                    <a:ext uri="{9D8B030D-6E8A-4147-A177-3AD203B41FA5}">
                      <a16:colId xmlns:a16="http://schemas.microsoft.com/office/drawing/2014/main" val="20002"/>
                    </a:ext>
                  </a:extLst>
                </a:gridCol>
                <a:gridCol w="1091901">
                  <a:extLst>
                    <a:ext uri="{9D8B030D-6E8A-4147-A177-3AD203B41FA5}">
                      <a16:colId xmlns:a16="http://schemas.microsoft.com/office/drawing/2014/main" val="20003"/>
                    </a:ext>
                  </a:extLst>
                </a:gridCol>
                <a:gridCol w="1204856">
                  <a:extLst>
                    <a:ext uri="{9D8B030D-6E8A-4147-A177-3AD203B41FA5}">
                      <a16:colId xmlns:a16="http://schemas.microsoft.com/office/drawing/2014/main" val="20004"/>
                    </a:ext>
                  </a:extLst>
                </a:gridCol>
              </a:tblGrid>
              <a:tr h="475222">
                <a:tc>
                  <a:txBody>
                    <a:bodyPr/>
                    <a:lstStyle/>
                    <a:p>
                      <a:pPr algn="ctr" fontAlgn="b"/>
                      <a:r>
                        <a:rPr lang="en-US" sz="1200" b="1" i="0" u="none" strike="noStrike" dirty="0">
                          <a:solidFill>
                            <a:srgbClr val="000000"/>
                          </a:solidFill>
                          <a:latin typeface="Arial"/>
                        </a:rPr>
                        <a:t>age</a:t>
                      </a:r>
                    </a:p>
                  </a:txBody>
                  <a:tcPr marL="9525"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latin typeface="Arial"/>
                        </a:rPr>
                        <a:t>income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latin typeface="Arial"/>
                        </a:rPr>
                        <a:t>student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1" i="0" u="none" strike="noStrike" dirty="0" err="1">
                          <a:solidFill>
                            <a:srgbClr val="000000"/>
                          </a:solidFill>
                          <a:latin typeface="Arial"/>
                        </a:rPr>
                        <a:t>credit_rating</a:t>
                      </a:r>
                      <a:endParaRPr lang="en-US" sz="1200" b="1" i="0" u="none" strike="noStrike" dirty="0">
                        <a:solidFill>
                          <a:srgbClr val="000000"/>
                        </a:solidFill>
                        <a:latin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1" i="0" u="none" strike="noStrike" dirty="0" err="1">
                          <a:solidFill>
                            <a:srgbClr val="000000"/>
                          </a:solidFill>
                          <a:latin typeface="Arial"/>
                        </a:rPr>
                        <a:t>buys_computer</a:t>
                      </a:r>
                      <a:endParaRPr lang="en-US" sz="1200" b="1" i="0" u="none" strike="noStrike" dirty="0">
                        <a:solidFill>
                          <a:srgbClr val="000000"/>
                        </a:solidFill>
                        <a:latin typeface="Arial"/>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243641">
                <a:tc>
                  <a:txBody>
                    <a:bodyPr/>
                    <a:lstStyle/>
                    <a:p>
                      <a:pPr algn="ctr" fontAlgn="b"/>
                      <a:r>
                        <a:rPr lang="en-US" sz="1200" b="0" i="0" u="none" strike="noStrike" dirty="0">
                          <a:solidFill>
                            <a:srgbClr val="000000"/>
                          </a:solidFill>
                          <a:latin typeface="Arial"/>
                        </a:rPr>
                        <a:t>&lt;=30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high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fair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43641">
                <a:tc>
                  <a:txBody>
                    <a:bodyPr/>
                    <a:lstStyle/>
                    <a:p>
                      <a:pPr algn="ctr" fontAlgn="b"/>
                      <a:r>
                        <a:rPr lang="en-US" sz="1200" b="0" i="0" u="none" strike="noStrike" dirty="0">
                          <a:solidFill>
                            <a:srgbClr val="000000"/>
                          </a:solidFill>
                          <a:latin typeface="Arial"/>
                        </a:rPr>
                        <a:t>&lt;=30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high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excellent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243641">
                <a:tc>
                  <a:txBody>
                    <a:bodyPr/>
                    <a:lstStyle/>
                    <a:p>
                      <a:pPr algn="ctr" fontAlgn="b"/>
                      <a:r>
                        <a:rPr lang="en-US" sz="1200" b="0" i="0" u="none" strike="noStrike">
                          <a:solidFill>
                            <a:srgbClr val="000000"/>
                          </a:solidFill>
                          <a:latin typeface="Arial"/>
                        </a:rPr>
                        <a:t>31…40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high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fair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243641">
                <a:tc>
                  <a:txBody>
                    <a:bodyPr/>
                    <a:lstStyle/>
                    <a:p>
                      <a:pPr algn="ctr" fontAlgn="b"/>
                      <a:r>
                        <a:rPr lang="en-US" sz="1200" b="0" i="0" u="none" strike="noStrike">
                          <a:solidFill>
                            <a:srgbClr val="000000"/>
                          </a:solidFill>
                          <a:latin typeface="Arial"/>
                        </a:rPr>
                        <a:t>&gt;40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fair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4"/>
                  </a:ext>
                </a:extLst>
              </a:tr>
              <a:tr h="243641">
                <a:tc>
                  <a:txBody>
                    <a:bodyPr/>
                    <a:lstStyle/>
                    <a:p>
                      <a:pPr algn="ctr" fontAlgn="b"/>
                      <a:r>
                        <a:rPr lang="en-US" sz="1200" b="0" i="0" u="none" strike="noStrike">
                          <a:solidFill>
                            <a:srgbClr val="000000"/>
                          </a:solidFill>
                          <a:latin typeface="Arial"/>
                        </a:rPr>
                        <a:t>&gt;40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fair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5"/>
                  </a:ext>
                </a:extLst>
              </a:tr>
              <a:tr h="243641">
                <a:tc>
                  <a:txBody>
                    <a:bodyPr/>
                    <a:lstStyle/>
                    <a:p>
                      <a:pPr algn="ctr" fontAlgn="b"/>
                      <a:r>
                        <a:rPr lang="en-US" sz="1200" b="0" i="0" u="none" strike="noStrike">
                          <a:solidFill>
                            <a:srgbClr val="000000"/>
                          </a:solidFill>
                          <a:latin typeface="Arial"/>
                        </a:rPr>
                        <a:t>&gt;40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excellent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6"/>
                  </a:ext>
                </a:extLst>
              </a:tr>
              <a:tr h="243641">
                <a:tc>
                  <a:txBody>
                    <a:bodyPr/>
                    <a:lstStyle/>
                    <a:p>
                      <a:pPr algn="ctr" fontAlgn="b"/>
                      <a:r>
                        <a:rPr lang="en-US" sz="1200" b="0" i="0" u="none" strike="noStrike">
                          <a:solidFill>
                            <a:srgbClr val="000000"/>
                          </a:solidFill>
                          <a:latin typeface="Arial"/>
                        </a:rPr>
                        <a:t>31…40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excellent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7"/>
                  </a:ext>
                </a:extLst>
              </a:tr>
              <a:tr h="243641">
                <a:tc>
                  <a:txBody>
                    <a:bodyPr/>
                    <a:lstStyle/>
                    <a:p>
                      <a:pPr algn="ctr" fontAlgn="b"/>
                      <a:r>
                        <a:rPr lang="en-US" sz="1200" b="0" i="0" u="none" strike="noStrike" dirty="0">
                          <a:solidFill>
                            <a:srgbClr val="000000"/>
                          </a:solidFill>
                          <a:latin typeface="Arial"/>
                        </a:rPr>
                        <a:t>&lt;=30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fair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8"/>
                  </a:ext>
                </a:extLst>
              </a:tr>
              <a:tr h="243641">
                <a:tc>
                  <a:txBody>
                    <a:bodyPr/>
                    <a:lstStyle/>
                    <a:p>
                      <a:pPr algn="ctr" fontAlgn="b"/>
                      <a:r>
                        <a:rPr lang="en-US" sz="1200" b="0" i="0" u="none" strike="noStrike">
                          <a:solidFill>
                            <a:srgbClr val="000000"/>
                          </a:solidFill>
                          <a:latin typeface="Arial"/>
                        </a:rPr>
                        <a:t>&lt;=30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fair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9"/>
                  </a:ext>
                </a:extLst>
              </a:tr>
              <a:tr h="243641">
                <a:tc>
                  <a:txBody>
                    <a:bodyPr/>
                    <a:lstStyle/>
                    <a:p>
                      <a:pPr algn="ctr" fontAlgn="b"/>
                      <a:r>
                        <a:rPr lang="en-US" sz="1200" b="0" i="0" u="none" strike="noStrike">
                          <a:solidFill>
                            <a:srgbClr val="000000"/>
                          </a:solidFill>
                          <a:latin typeface="Arial"/>
                        </a:rPr>
                        <a:t>&gt;40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fair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10"/>
                  </a:ext>
                </a:extLst>
              </a:tr>
              <a:tr h="243641">
                <a:tc>
                  <a:txBody>
                    <a:bodyPr/>
                    <a:lstStyle/>
                    <a:p>
                      <a:pPr algn="ctr" fontAlgn="b"/>
                      <a:r>
                        <a:rPr lang="en-US" sz="1200" b="0" i="0" u="none" strike="noStrike">
                          <a:solidFill>
                            <a:srgbClr val="000000"/>
                          </a:solidFill>
                          <a:latin typeface="Arial"/>
                        </a:rPr>
                        <a:t>&lt;=30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excellent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11"/>
                  </a:ext>
                </a:extLst>
              </a:tr>
              <a:tr h="243641">
                <a:tc>
                  <a:txBody>
                    <a:bodyPr/>
                    <a:lstStyle/>
                    <a:p>
                      <a:pPr algn="ctr" fontAlgn="b"/>
                      <a:r>
                        <a:rPr lang="en-US" sz="1200" b="0" i="0" u="none" strike="noStrike">
                          <a:solidFill>
                            <a:srgbClr val="000000"/>
                          </a:solidFill>
                          <a:latin typeface="Arial"/>
                        </a:rPr>
                        <a:t>31…40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excellent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12"/>
                  </a:ext>
                </a:extLst>
              </a:tr>
              <a:tr h="243641">
                <a:tc>
                  <a:txBody>
                    <a:bodyPr/>
                    <a:lstStyle/>
                    <a:p>
                      <a:pPr algn="ctr" fontAlgn="b"/>
                      <a:r>
                        <a:rPr lang="en-US" sz="1200" b="0" i="0" u="none" strike="noStrike">
                          <a:solidFill>
                            <a:srgbClr val="000000"/>
                          </a:solidFill>
                          <a:latin typeface="Arial"/>
                        </a:rPr>
                        <a:t>31…40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high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fair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yes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13"/>
                  </a:ext>
                </a:extLst>
              </a:tr>
              <a:tr h="243641">
                <a:tc>
                  <a:txBody>
                    <a:bodyPr/>
                    <a:lstStyle/>
                    <a:p>
                      <a:pPr algn="ctr" fontAlgn="b"/>
                      <a:r>
                        <a:rPr lang="en-US" sz="1200" b="0" i="0" u="none" strike="noStrike">
                          <a:solidFill>
                            <a:srgbClr val="000000"/>
                          </a:solidFill>
                          <a:latin typeface="Arial"/>
                        </a:rPr>
                        <a:t>&gt;40</a:t>
                      </a: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a:solidFill>
                            <a:srgbClr val="000000"/>
                          </a:solidFill>
                          <a:latin typeface="Arial"/>
                        </a:rPr>
                        <a:t>excellent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200" b="0" i="0" u="none" strike="noStrike" dirty="0">
                          <a:solidFill>
                            <a:srgbClr val="000000"/>
                          </a:solidFill>
                          <a:latin typeface="Arial"/>
                        </a:rPr>
                        <a:t>no</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5425146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06025" y="250484"/>
            <a:ext cx="7172953" cy="890058"/>
          </a:xfrm>
        </p:spPr>
        <p:txBody>
          <a:bodyPr/>
          <a:lstStyle/>
          <a:p>
            <a:pPr algn="ctr"/>
            <a:r>
              <a:rPr lang="en-US" dirty="0" smtClean="0"/>
              <a:t>Computation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47052344"/>
              </p:ext>
            </p:extLst>
          </p:nvPr>
        </p:nvGraphicFramePr>
        <p:xfrm>
          <a:off x="765544" y="1140542"/>
          <a:ext cx="7853917" cy="5669280"/>
        </p:xfrm>
        <a:graphic>
          <a:graphicData uri="http://schemas.openxmlformats.org/drawingml/2006/table">
            <a:tbl>
              <a:tblPr firstRow="1" bandRow="1">
                <a:tableStyleId>{5C22544A-7EE6-4342-B048-85BDC9FD1C3A}</a:tableStyleId>
              </a:tblPr>
              <a:tblGrid>
                <a:gridCol w="2690037">
                  <a:extLst>
                    <a:ext uri="{9D8B030D-6E8A-4147-A177-3AD203B41FA5}">
                      <a16:colId xmlns:a16="http://schemas.microsoft.com/office/drawing/2014/main" val="2418143972"/>
                    </a:ext>
                  </a:extLst>
                </a:gridCol>
                <a:gridCol w="1233377">
                  <a:extLst>
                    <a:ext uri="{9D8B030D-6E8A-4147-A177-3AD203B41FA5}">
                      <a16:colId xmlns:a16="http://schemas.microsoft.com/office/drawing/2014/main" val="3599806896"/>
                    </a:ext>
                  </a:extLst>
                </a:gridCol>
                <a:gridCol w="1350335">
                  <a:extLst>
                    <a:ext uri="{9D8B030D-6E8A-4147-A177-3AD203B41FA5}">
                      <a16:colId xmlns:a16="http://schemas.microsoft.com/office/drawing/2014/main" val="3253018717"/>
                    </a:ext>
                  </a:extLst>
                </a:gridCol>
                <a:gridCol w="1225466">
                  <a:extLst>
                    <a:ext uri="{9D8B030D-6E8A-4147-A177-3AD203B41FA5}">
                      <a16:colId xmlns:a16="http://schemas.microsoft.com/office/drawing/2014/main" val="2012432702"/>
                    </a:ext>
                  </a:extLst>
                </a:gridCol>
                <a:gridCol w="1354702">
                  <a:extLst>
                    <a:ext uri="{9D8B030D-6E8A-4147-A177-3AD203B41FA5}">
                      <a16:colId xmlns:a16="http://schemas.microsoft.com/office/drawing/2014/main" val="2407801767"/>
                    </a:ext>
                  </a:extLst>
                </a:gridCol>
              </a:tblGrid>
              <a:tr h="370840">
                <a:tc>
                  <a:txBody>
                    <a:bodyPr/>
                    <a:lstStyle/>
                    <a:p>
                      <a:pPr algn="ct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smtClean="0">
                          <a:latin typeface="Times New Roman" panose="02020603050405020304" pitchFamily="18" charset="0"/>
                          <a:cs typeface="Times New Roman" panose="02020603050405020304" pitchFamily="18" charset="0"/>
                        </a:rPr>
                        <a:t>Yes</a:t>
                      </a: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No</a:t>
                      </a: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smtClean="0">
                          <a:latin typeface="Times New Roman" panose="02020603050405020304" pitchFamily="18" charset="0"/>
                          <a:cs typeface="Times New Roman" panose="02020603050405020304" pitchFamily="18" charset="0"/>
                        </a:rPr>
                        <a:t>Yes</a:t>
                      </a: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No</a:t>
                      </a: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361925446"/>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P(Ci)</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9/14</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5/14</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0.643</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0.357</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92784130"/>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P(</a:t>
                      </a:r>
                      <a:r>
                        <a:rPr lang="en-US" sz="2400" b="1" dirty="0" err="1" smtClean="0">
                          <a:latin typeface="Times New Roman" panose="02020603050405020304" pitchFamily="18" charset="0"/>
                          <a:cs typeface="Times New Roman" panose="02020603050405020304" pitchFamily="18" charset="0"/>
                        </a:rPr>
                        <a:t>X|Ci</a:t>
                      </a:r>
                      <a:r>
                        <a:rPr lang="en-US" sz="2400" b="1" dirty="0" smtClean="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Prob.</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Prob.</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6730881"/>
                  </a:ext>
                </a:extLst>
              </a:tr>
              <a:tr h="370840">
                <a:tc>
                  <a:txBody>
                    <a:bodyPr/>
                    <a:lstStyle/>
                    <a:p>
                      <a:pPr algn="l"/>
                      <a:r>
                        <a:rPr lang="en-US" sz="2400" dirty="0" smtClean="0">
                          <a:latin typeface="Times New Roman" panose="02020603050405020304" pitchFamily="18" charset="0"/>
                          <a:cs typeface="Times New Roman" panose="02020603050405020304" pitchFamily="18" charset="0"/>
                        </a:rPr>
                        <a:t>Age = youth</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2/9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3/5</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0.222</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0.6</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2553317"/>
                  </a:ext>
                </a:extLst>
              </a:tr>
              <a:tr h="370840">
                <a:tc>
                  <a:txBody>
                    <a:bodyPr/>
                    <a:lstStyle/>
                    <a:p>
                      <a:pPr algn="l"/>
                      <a:r>
                        <a:rPr lang="en-US" sz="2400" dirty="0" smtClean="0">
                          <a:latin typeface="Times New Roman" panose="02020603050405020304" pitchFamily="18" charset="0"/>
                          <a:cs typeface="Times New Roman" panose="02020603050405020304" pitchFamily="18" charset="0"/>
                        </a:rPr>
                        <a:t>Income = medium</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4/9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2/5</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0.444</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0.4</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24474"/>
                  </a:ext>
                </a:extLst>
              </a:tr>
              <a:tr h="370840">
                <a:tc>
                  <a:txBody>
                    <a:bodyPr/>
                    <a:lstStyle/>
                    <a:p>
                      <a:pPr algn="l"/>
                      <a:r>
                        <a:rPr lang="en-US" sz="2400" dirty="0" smtClean="0">
                          <a:latin typeface="Times New Roman" panose="02020603050405020304" pitchFamily="18" charset="0"/>
                          <a:cs typeface="Times New Roman" panose="02020603050405020304" pitchFamily="18" charset="0"/>
                        </a:rPr>
                        <a:t>Student = yes</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6/9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1/5</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0.667</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0.2</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8298618"/>
                  </a:ext>
                </a:extLst>
              </a:tr>
              <a:tr h="370840">
                <a:tc>
                  <a:txBody>
                    <a:bodyPr/>
                    <a:lstStyle/>
                    <a:p>
                      <a:pPr algn="l"/>
                      <a:r>
                        <a:rPr lang="en-US" sz="2400" dirty="0" err="1" smtClean="0">
                          <a:latin typeface="Times New Roman" panose="02020603050405020304" pitchFamily="18" charset="0"/>
                          <a:cs typeface="Times New Roman" panose="02020603050405020304" pitchFamily="18" charset="0"/>
                        </a:rPr>
                        <a:t>Credit_rating</a:t>
                      </a:r>
                      <a:r>
                        <a:rPr lang="en-US" sz="2400" dirty="0" smtClean="0">
                          <a:latin typeface="Times New Roman" panose="02020603050405020304" pitchFamily="18" charset="0"/>
                          <a:cs typeface="Times New Roman" panose="02020603050405020304" pitchFamily="18" charset="0"/>
                        </a:rPr>
                        <a:t> = fair</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6/9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2/5</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0.667</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0.4</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4317492"/>
                  </a:ext>
                </a:extLst>
              </a:tr>
              <a:tr h="370840">
                <a:tc gridSpan="3">
                  <a:txBody>
                    <a:bodyPr/>
                    <a:lstStyle/>
                    <a:p>
                      <a:pPr algn="l"/>
                      <a:r>
                        <a:rPr lang="en-US" sz="2000" b="1" dirty="0" smtClean="0">
                          <a:latin typeface="Times New Roman" panose="02020603050405020304" pitchFamily="18" charset="0"/>
                          <a:cs typeface="Times New Roman" panose="02020603050405020304" pitchFamily="18" charset="0"/>
                        </a:rPr>
                        <a:t>P(</a:t>
                      </a:r>
                      <a:r>
                        <a:rPr lang="en-US" sz="2000" b="1" dirty="0" err="1" smtClean="0">
                          <a:latin typeface="Times New Roman" panose="02020603050405020304" pitchFamily="18" charset="0"/>
                          <a:cs typeface="Times New Roman" panose="02020603050405020304" pitchFamily="18" charset="0"/>
                        </a:rPr>
                        <a:t>X|Ci</a:t>
                      </a:r>
                      <a:r>
                        <a:rPr lang="en-US" sz="2000" b="1" dirty="0" smtClean="0">
                          <a:latin typeface="Times New Roman" panose="02020603050405020304" pitchFamily="18" charset="0"/>
                          <a:cs typeface="Times New Roman" panose="02020603050405020304" pitchFamily="18" charset="0"/>
                        </a:rPr>
                        <a:t>) : P(</a:t>
                      </a:r>
                      <a:r>
                        <a:rPr lang="en-US" sz="2000" b="1" dirty="0" err="1" smtClean="0">
                          <a:latin typeface="Times New Roman" panose="02020603050405020304" pitchFamily="18" charset="0"/>
                          <a:cs typeface="Times New Roman" panose="02020603050405020304" pitchFamily="18" charset="0"/>
                        </a:rPr>
                        <a:t>X|buys_computer</a:t>
                      </a:r>
                      <a:r>
                        <a:rPr lang="en-US" sz="2000" b="1" dirty="0" smtClean="0">
                          <a:latin typeface="Times New Roman" panose="02020603050405020304" pitchFamily="18" charset="0"/>
                          <a:cs typeface="Times New Roman" panose="02020603050405020304" pitchFamily="18" charset="0"/>
                        </a:rPr>
                        <a:t> = “Yes”) = </a:t>
                      </a:r>
                    </a:p>
                    <a:p>
                      <a:pPr algn="l"/>
                      <a:r>
                        <a:rPr lang="en-US" sz="2000" b="1" dirty="0" smtClean="0">
                          <a:latin typeface="Times New Roman" panose="02020603050405020304" pitchFamily="18" charset="0"/>
                          <a:cs typeface="Times New Roman" panose="02020603050405020304" pitchFamily="18" charset="0"/>
                        </a:rPr>
                        <a:t>0.222 x 0.444 x 0.667 x 0.667 </a:t>
                      </a:r>
                    </a:p>
                    <a:p>
                      <a:pPr algn="l"/>
                      <a:r>
                        <a:rPr lang="en-US" sz="2000" b="1" dirty="0" smtClean="0">
                          <a:latin typeface="Times New Roman" panose="02020603050405020304" pitchFamily="18" charset="0"/>
                          <a:cs typeface="Times New Roman" panose="02020603050405020304" pitchFamily="18" charset="0"/>
                        </a:rPr>
                        <a:t>P(</a:t>
                      </a:r>
                      <a:r>
                        <a:rPr lang="en-US" sz="2000" b="1" dirty="0" err="1" smtClean="0">
                          <a:latin typeface="Times New Roman" panose="02020603050405020304" pitchFamily="18" charset="0"/>
                          <a:cs typeface="Times New Roman" panose="02020603050405020304" pitchFamily="18" charset="0"/>
                        </a:rPr>
                        <a:t>X|buys_computer</a:t>
                      </a:r>
                      <a:r>
                        <a:rPr lang="en-US" sz="2000" b="1" dirty="0" smtClean="0">
                          <a:latin typeface="Times New Roman" panose="02020603050405020304" pitchFamily="18" charset="0"/>
                          <a:cs typeface="Times New Roman" panose="02020603050405020304" pitchFamily="18" charset="0"/>
                        </a:rPr>
                        <a:t> = “No”) = </a:t>
                      </a:r>
                    </a:p>
                    <a:p>
                      <a:pPr algn="l"/>
                      <a:r>
                        <a:rPr lang="en-US" sz="2000" b="1" dirty="0" smtClean="0">
                          <a:latin typeface="Times New Roman" panose="02020603050405020304" pitchFamily="18" charset="0"/>
                          <a:cs typeface="Times New Roman" panose="02020603050405020304" pitchFamily="18" charset="0"/>
                        </a:rPr>
                        <a:t>0.6 x 0.4 x 0.2 x 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0.044</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0.019</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46775458"/>
                  </a:ext>
                </a:extLst>
              </a:tr>
              <a:tr h="370840">
                <a:tc gridSpan="3">
                  <a:txBody>
                    <a:bodyPr/>
                    <a:lstStyle/>
                    <a:p>
                      <a:pPr algn="l"/>
                      <a:r>
                        <a:rPr lang="en-US" sz="2000" b="1" dirty="0" smtClean="0">
                          <a:latin typeface="Times New Roman" panose="02020603050405020304" pitchFamily="18" charset="0"/>
                          <a:cs typeface="Times New Roman" panose="02020603050405020304" pitchFamily="18" charset="0"/>
                        </a:rPr>
                        <a:t>P(</a:t>
                      </a:r>
                      <a:r>
                        <a:rPr lang="en-US" sz="2000" b="1" dirty="0" err="1" smtClean="0">
                          <a:latin typeface="Times New Roman" panose="02020603050405020304" pitchFamily="18" charset="0"/>
                          <a:cs typeface="Times New Roman" panose="02020603050405020304" pitchFamily="18" charset="0"/>
                        </a:rPr>
                        <a:t>X|Ci</a:t>
                      </a:r>
                      <a:r>
                        <a:rPr lang="en-US" sz="2000" b="1" dirty="0" smtClean="0">
                          <a:latin typeface="Times New Roman" panose="02020603050405020304" pitchFamily="18" charset="0"/>
                          <a:cs typeface="Times New Roman" panose="02020603050405020304" pitchFamily="18" charset="0"/>
                        </a:rPr>
                        <a:t>)*P(Ci) for “Yes” = 0.044*0.643</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latin typeface="Times New Roman" panose="02020603050405020304" pitchFamily="18" charset="0"/>
                          <a:cs typeface="Times New Roman" panose="02020603050405020304" pitchFamily="18" charset="0"/>
                        </a:rPr>
                        <a:t>P(</a:t>
                      </a:r>
                      <a:r>
                        <a:rPr lang="en-US" sz="2000" b="1" dirty="0" err="1" smtClean="0">
                          <a:latin typeface="Times New Roman" panose="02020603050405020304" pitchFamily="18" charset="0"/>
                          <a:cs typeface="Times New Roman" panose="02020603050405020304" pitchFamily="18" charset="0"/>
                        </a:rPr>
                        <a:t>X|Ci</a:t>
                      </a:r>
                      <a:r>
                        <a:rPr lang="en-US" sz="2000" b="1" dirty="0" smtClean="0">
                          <a:latin typeface="Times New Roman" panose="02020603050405020304" pitchFamily="18" charset="0"/>
                          <a:cs typeface="Times New Roman" panose="02020603050405020304" pitchFamily="18" charset="0"/>
                        </a:rPr>
                        <a:t>)*P(Ci) for “No” = 0.019*0.357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smtClean="0">
                          <a:solidFill>
                            <a:srgbClr val="FF0000"/>
                          </a:solidFill>
                          <a:latin typeface="Times New Roman" panose="02020603050405020304" pitchFamily="18" charset="0"/>
                          <a:cs typeface="Times New Roman" panose="02020603050405020304" pitchFamily="18" charset="0"/>
                        </a:rPr>
                        <a:t>0.028</a:t>
                      </a:r>
                      <a:endParaRPr lang="en-US" sz="24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0.019</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32326904"/>
                  </a:ext>
                </a:extLst>
              </a:tr>
              <a:tr h="370840">
                <a:tc gridSpan="5">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Times New Roman" panose="02020603050405020304" pitchFamily="18" charset="0"/>
                          <a:cs typeface="Times New Roman" panose="02020603050405020304" pitchFamily="18" charset="0"/>
                        </a:rPr>
                        <a:t>So, X is classified as “YES”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pPr algn="ctr"/>
                      <a:endParaRPr lang="en-US" sz="2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pPr algn="ctr"/>
                      <a:endParaRPr lang="en-US" sz="2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432089826"/>
                  </a:ext>
                </a:extLst>
              </a:tr>
            </a:tbl>
          </a:graphicData>
        </a:graphic>
      </p:graphicFrame>
    </p:spTree>
    <p:extLst>
      <p:ext uri="{BB962C8B-B14F-4D97-AF65-F5344CB8AC3E}">
        <p14:creationId xmlns:p14="http://schemas.microsoft.com/office/powerpoint/2010/main" val="28410193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6507" y="0"/>
            <a:ext cx="7172953" cy="537903"/>
          </a:xfrm>
        </p:spPr>
        <p:txBody>
          <a:bodyPr/>
          <a:lstStyle/>
          <a:p>
            <a:r>
              <a:rPr lang="en-US" sz="2800" dirty="0" smtClean="0"/>
              <a:t>Exercise – 2 : Text Classification</a:t>
            </a:r>
            <a:endParaRPr lang="en-US" sz="28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1501900"/>
              </p:ext>
            </p:extLst>
          </p:nvPr>
        </p:nvGraphicFramePr>
        <p:xfrm>
          <a:off x="584794" y="440633"/>
          <a:ext cx="8250861" cy="3152477"/>
        </p:xfrm>
        <a:graphic>
          <a:graphicData uri="http://schemas.openxmlformats.org/drawingml/2006/table">
            <a:tbl>
              <a:tblPr firstRow="1" bandRow="1">
                <a:tableStyleId>{5C22544A-7EE6-4342-B048-85BDC9FD1C3A}</a:tableStyleId>
              </a:tblPr>
              <a:tblGrid>
                <a:gridCol w="1582819">
                  <a:extLst>
                    <a:ext uri="{9D8B030D-6E8A-4147-A177-3AD203B41FA5}">
                      <a16:colId xmlns:a16="http://schemas.microsoft.com/office/drawing/2014/main" val="1064324982"/>
                    </a:ext>
                  </a:extLst>
                </a:gridCol>
                <a:gridCol w="1043987">
                  <a:extLst>
                    <a:ext uri="{9D8B030D-6E8A-4147-A177-3AD203B41FA5}">
                      <a16:colId xmlns:a16="http://schemas.microsoft.com/office/drawing/2014/main" val="456636346"/>
                    </a:ext>
                  </a:extLst>
                </a:gridCol>
                <a:gridCol w="3295526">
                  <a:extLst>
                    <a:ext uri="{9D8B030D-6E8A-4147-A177-3AD203B41FA5}">
                      <a16:colId xmlns:a16="http://schemas.microsoft.com/office/drawing/2014/main" val="3446806679"/>
                    </a:ext>
                  </a:extLst>
                </a:gridCol>
                <a:gridCol w="2328529">
                  <a:extLst>
                    <a:ext uri="{9D8B030D-6E8A-4147-A177-3AD203B41FA5}">
                      <a16:colId xmlns:a16="http://schemas.microsoft.com/office/drawing/2014/main" val="3254436946"/>
                    </a:ext>
                  </a:extLst>
                </a:gridCol>
              </a:tblGrid>
              <a:tr h="592157">
                <a:tc>
                  <a:txBody>
                    <a:bodyPr/>
                    <a:lstStyle/>
                    <a:p>
                      <a:pPr algn="ctr"/>
                      <a:r>
                        <a:rPr lang="en-US" dirty="0" smtClean="0"/>
                        <a:t>Data Set</a:t>
                      </a:r>
                      <a:endParaRPr lang="en-US" dirty="0"/>
                    </a:p>
                  </a:txBody>
                  <a:tcPr anchor="ctr"/>
                </a:tc>
                <a:tc>
                  <a:txBody>
                    <a:bodyPr/>
                    <a:lstStyle/>
                    <a:p>
                      <a:pPr algn="ctr"/>
                      <a:r>
                        <a:rPr lang="en-US" dirty="0" smtClean="0"/>
                        <a:t>Doc. ID</a:t>
                      </a:r>
                      <a:endParaRPr lang="en-US" dirty="0"/>
                    </a:p>
                  </a:txBody>
                  <a:tcPr anchor="ctr"/>
                </a:tc>
                <a:tc>
                  <a:txBody>
                    <a:bodyPr/>
                    <a:lstStyle/>
                    <a:p>
                      <a:pPr algn="ctr"/>
                      <a:r>
                        <a:rPr lang="en-US" dirty="0" smtClean="0"/>
                        <a:t>Keywords</a:t>
                      </a:r>
                      <a:endParaRPr lang="en-US" dirty="0"/>
                    </a:p>
                  </a:txBody>
                  <a:tcPr anchor="ctr"/>
                </a:tc>
                <a:tc>
                  <a:txBody>
                    <a:bodyPr/>
                    <a:lstStyle/>
                    <a:p>
                      <a:pPr algn="ctr"/>
                      <a:r>
                        <a:rPr lang="en-US" dirty="0" smtClean="0"/>
                        <a:t>Class = h (Healthy)</a:t>
                      </a:r>
                      <a:endParaRPr lang="en-US" dirty="0"/>
                    </a:p>
                  </a:txBody>
                  <a:tcPr anchor="ctr"/>
                </a:tc>
                <a:extLst>
                  <a:ext uri="{0D108BD9-81ED-4DB2-BD59-A6C34878D82A}">
                    <a16:rowId xmlns:a16="http://schemas.microsoft.com/office/drawing/2014/main" val="3403628906"/>
                  </a:ext>
                </a:extLst>
              </a:tr>
              <a:tr h="343075">
                <a:tc>
                  <a:txBody>
                    <a:bodyPr/>
                    <a:lstStyle/>
                    <a:p>
                      <a:r>
                        <a:rPr lang="en-US" dirty="0" smtClean="0">
                          <a:latin typeface="Times New Roman" panose="02020603050405020304" pitchFamily="18" charset="0"/>
                          <a:cs typeface="Times New Roman" panose="02020603050405020304" pitchFamily="18" charset="0"/>
                        </a:rPr>
                        <a:t>Training Data</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Love Happy Joy </a:t>
                      </a:r>
                      <a:r>
                        <a:rPr lang="en-US" dirty="0" err="1" smtClean="0">
                          <a:latin typeface="Times New Roman" panose="02020603050405020304" pitchFamily="18" charset="0"/>
                          <a:cs typeface="Times New Roman" panose="02020603050405020304" pitchFamily="18" charset="0"/>
                        </a:rPr>
                        <a:t>Joy</a:t>
                      </a:r>
                      <a:r>
                        <a:rPr lang="en-US" dirty="0" smtClean="0">
                          <a:latin typeface="Times New Roman" panose="02020603050405020304" pitchFamily="18" charset="0"/>
                          <a:cs typeface="Times New Roman" panose="02020603050405020304" pitchFamily="18" charset="0"/>
                        </a:rPr>
                        <a:t> Love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Yes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1103432"/>
                  </a:ext>
                </a:extLst>
              </a:tr>
              <a:tr h="343075">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Happy Love Kick Joy Happy</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Yes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1364623"/>
                  </a:ext>
                </a:extLst>
              </a:tr>
              <a:tr h="343075">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Love Move Joy Good</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kumimoji="0" lang="en-US" sz="18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Yes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768462"/>
                  </a:ext>
                </a:extLst>
              </a:tr>
              <a:tr h="343075">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Love Happy Joy Pain Love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Yes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1374230"/>
                  </a:ext>
                </a:extLst>
              </a:tr>
              <a:tr h="343075">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Joy Love Pain Kick Pain</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No</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3403666"/>
                  </a:ext>
                </a:extLst>
              </a:tr>
              <a:tr h="343075">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6</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Pain </a:t>
                      </a:r>
                      <a:r>
                        <a:rPr lang="en-US" dirty="0" err="1" smtClean="0">
                          <a:latin typeface="Times New Roman" panose="02020603050405020304" pitchFamily="18" charset="0"/>
                          <a:cs typeface="Times New Roman" panose="02020603050405020304" pitchFamily="18" charset="0"/>
                        </a:rPr>
                        <a:t>Pain</a:t>
                      </a:r>
                      <a:r>
                        <a:rPr lang="en-US" dirty="0" smtClean="0">
                          <a:latin typeface="Times New Roman" panose="02020603050405020304" pitchFamily="18" charset="0"/>
                          <a:cs typeface="Times New Roman" panose="02020603050405020304" pitchFamily="18" charset="0"/>
                        </a:rPr>
                        <a:t> Love Kick</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No</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12820027"/>
                  </a:ext>
                </a:extLst>
              </a:tr>
              <a:tr h="343075">
                <a:tc>
                  <a:txBody>
                    <a:bodyPr/>
                    <a:lstStyle/>
                    <a:p>
                      <a:r>
                        <a:rPr lang="en-US" dirty="0" smtClean="0">
                          <a:solidFill>
                            <a:schemeClr val="bg1"/>
                          </a:solidFill>
                          <a:latin typeface="Times New Roman" panose="02020603050405020304" pitchFamily="18" charset="0"/>
                          <a:cs typeface="Times New Roman" panose="02020603050405020304" pitchFamily="18" charset="0"/>
                        </a:rPr>
                        <a:t>Test Data</a:t>
                      </a:r>
                      <a:endParaRPr lang="en-US" dirty="0">
                        <a:solidFill>
                          <a:schemeClr val="bg1"/>
                        </a:solidFill>
                        <a:latin typeface="Times New Roman" panose="02020603050405020304" pitchFamily="18" charset="0"/>
                        <a:cs typeface="Times New Roman" panose="02020603050405020304" pitchFamily="18" charset="0"/>
                      </a:endParaRPr>
                    </a:p>
                  </a:txBody>
                  <a:tcPr>
                    <a:solidFill>
                      <a:srgbClr val="002060"/>
                    </a:solidFill>
                  </a:tcPr>
                </a:tc>
                <a:tc>
                  <a:txBody>
                    <a:bodyPr/>
                    <a:lstStyle/>
                    <a:p>
                      <a:pPr algn="ctr"/>
                      <a:r>
                        <a:rPr lang="en-US" dirty="0" smtClean="0">
                          <a:solidFill>
                            <a:schemeClr val="bg1"/>
                          </a:solidFill>
                          <a:latin typeface="Times New Roman" panose="02020603050405020304" pitchFamily="18" charset="0"/>
                          <a:cs typeface="Times New Roman" panose="02020603050405020304" pitchFamily="18" charset="0"/>
                        </a:rPr>
                        <a:t>7</a:t>
                      </a:r>
                      <a:endParaRPr lang="en-US" dirty="0">
                        <a:solidFill>
                          <a:schemeClr val="bg1"/>
                        </a:solidFill>
                        <a:latin typeface="Times New Roman" panose="02020603050405020304" pitchFamily="18" charset="0"/>
                        <a:cs typeface="Times New Roman" panose="02020603050405020304" pitchFamily="18" charset="0"/>
                      </a:endParaRPr>
                    </a:p>
                  </a:txBody>
                  <a:tcPr>
                    <a:solidFill>
                      <a:srgbClr val="002060"/>
                    </a:solidFill>
                  </a:tcPr>
                </a:tc>
                <a:tc>
                  <a:txBody>
                    <a:bodyPr/>
                    <a:lstStyle/>
                    <a:p>
                      <a:r>
                        <a:rPr lang="en-US" dirty="0" smtClean="0">
                          <a:solidFill>
                            <a:schemeClr val="bg1"/>
                          </a:solidFill>
                          <a:latin typeface="Times New Roman" panose="02020603050405020304" pitchFamily="18" charset="0"/>
                          <a:cs typeface="Times New Roman" panose="02020603050405020304" pitchFamily="18" charset="0"/>
                        </a:rPr>
                        <a:t>Love Pain Joy Love Kick</a:t>
                      </a:r>
                      <a:endParaRPr lang="en-US" dirty="0">
                        <a:solidFill>
                          <a:schemeClr val="bg1"/>
                        </a:solidFill>
                        <a:latin typeface="Times New Roman" panose="02020603050405020304" pitchFamily="18" charset="0"/>
                        <a:cs typeface="Times New Roman" panose="02020603050405020304" pitchFamily="18" charset="0"/>
                      </a:endParaRPr>
                    </a:p>
                  </a:txBody>
                  <a:tcPr>
                    <a:solidFill>
                      <a:srgbClr val="002060"/>
                    </a:solidFill>
                  </a:tcPr>
                </a:tc>
                <a:tc>
                  <a:txBody>
                    <a:bodyPr/>
                    <a:lstStyle/>
                    <a:p>
                      <a:pPr algn="ctr"/>
                      <a:r>
                        <a:rPr lang="en-US" dirty="0" smtClean="0">
                          <a:solidFill>
                            <a:schemeClr val="bg1"/>
                          </a:solidFill>
                          <a:latin typeface="Times New Roman" panose="02020603050405020304" pitchFamily="18" charset="0"/>
                          <a:cs typeface="Times New Roman" panose="02020603050405020304" pitchFamily="18" charset="0"/>
                        </a:rPr>
                        <a:t>?</a:t>
                      </a:r>
                      <a:endParaRPr lang="en-US" dirty="0">
                        <a:solidFill>
                          <a:schemeClr val="bg1"/>
                        </a:solidFill>
                        <a:latin typeface="Times New Roman" panose="02020603050405020304" pitchFamily="18" charset="0"/>
                        <a:cs typeface="Times New Roman" panose="02020603050405020304" pitchFamily="18" charset="0"/>
                      </a:endParaRPr>
                    </a:p>
                  </a:txBody>
                  <a:tcPr>
                    <a:solidFill>
                      <a:srgbClr val="002060"/>
                    </a:solidFill>
                  </a:tcPr>
                </a:tc>
                <a:extLst>
                  <a:ext uri="{0D108BD9-81ED-4DB2-BD59-A6C34878D82A}">
                    <a16:rowId xmlns:a16="http://schemas.microsoft.com/office/drawing/2014/main" val="1992474091"/>
                  </a:ext>
                </a:extLst>
              </a:tr>
            </a:tbl>
          </a:graphicData>
        </a:graphic>
      </p:graphicFrame>
      <p:sp>
        <p:nvSpPr>
          <p:cNvPr id="4" name="Slide Number Placeholder 3"/>
          <p:cNvSpPr>
            <a:spLocks noGrp="1"/>
          </p:cNvSpPr>
          <p:nvPr>
            <p:ph type="sldNum" sz="quarter" idx="12"/>
          </p:nvPr>
        </p:nvSpPr>
        <p:spPr/>
        <p:txBody>
          <a:bodyPr/>
          <a:lstStyle/>
          <a:p>
            <a:fld id="{18CE55FB-C8CE-43BD-8EBC-C060BF5D6D85}" type="slidenum">
              <a:rPr lang="en-US" smtClean="0"/>
              <a:pPr/>
              <a:t>44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05523092"/>
              </p:ext>
            </p:extLst>
          </p:nvPr>
        </p:nvGraphicFramePr>
        <p:xfrm>
          <a:off x="584794" y="3689497"/>
          <a:ext cx="8250858" cy="3017520"/>
        </p:xfrm>
        <a:graphic>
          <a:graphicData uri="http://schemas.openxmlformats.org/drawingml/2006/table">
            <a:tbl>
              <a:tblPr firstRow="1" bandRow="1">
                <a:tableStyleId>{5940675A-B579-460E-94D1-54222C63F5DA}</a:tableStyleId>
              </a:tblPr>
              <a:tblGrid>
                <a:gridCol w="916762">
                  <a:extLst>
                    <a:ext uri="{9D8B030D-6E8A-4147-A177-3AD203B41FA5}">
                      <a16:colId xmlns:a16="http://schemas.microsoft.com/office/drawing/2014/main" val="4121913039"/>
                    </a:ext>
                  </a:extLst>
                </a:gridCol>
                <a:gridCol w="916762">
                  <a:extLst>
                    <a:ext uri="{9D8B030D-6E8A-4147-A177-3AD203B41FA5}">
                      <a16:colId xmlns:a16="http://schemas.microsoft.com/office/drawing/2014/main" val="936449496"/>
                    </a:ext>
                  </a:extLst>
                </a:gridCol>
                <a:gridCol w="916762">
                  <a:extLst>
                    <a:ext uri="{9D8B030D-6E8A-4147-A177-3AD203B41FA5}">
                      <a16:colId xmlns:a16="http://schemas.microsoft.com/office/drawing/2014/main" val="381695507"/>
                    </a:ext>
                  </a:extLst>
                </a:gridCol>
                <a:gridCol w="916762">
                  <a:extLst>
                    <a:ext uri="{9D8B030D-6E8A-4147-A177-3AD203B41FA5}">
                      <a16:colId xmlns:a16="http://schemas.microsoft.com/office/drawing/2014/main" val="4218330590"/>
                    </a:ext>
                  </a:extLst>
                </a:gridCol>
                <a:gridCol w="916762">
                  <a:extLst>
                    <a:ext uri="{9D8B030D-6E8A-4147-A177-3AD203B41FA5}">
                      <a16:colId xmlns:a16="http://schemas.microsoft.com/office/drawing/2014/main" val="915834251"/>
                    </a:ext>
                  </a:extLst>
                </a:gridCol>
                <a:gridCol w="916762">
                  <a:extLst>
                    <a:ext uri="{9D8B030D-6E8A-4147-A177-3AD203B41FA5}">
                      <a16:colId xmlns:a16="http://schemas.microsoft.com/office/drawing/2014/main" val="1984080301"/>
                    </a:ext>
                  </a:extLst>
                </a:gridCol>
                <a:gridCol w="916762">
                  <a:extLst>
                    <a:ext uri="{9D8B030D-6E8A-4147-A177-3AD203B41FA5}">
                      <a16:colId xmlns:a16="http://schemas.microsoft.com/office/drawing/2014/main" val="1216286539"/>
                    </a:ext>
                  </a:extLst>
                </a:gridCol>
                <a:gridCol w="916762">
                  <a:extLst>
                    <a:ext uri="{9D8B030D-6E8A-4147-A177-3AD203B41FA5}">
                      <a16:colId xmlns:a16="http://schemas.microsoft.com/office/drawing/2014/main" val="3127324952"/>
                    </a:ext>
                  </a:extLst>
                </a:gridCol>
                <a:gridCol w="916762">
                  <a:extLst>
                    <a:ext uri="{9D8B030D-6E8A-4147-A177-3AD203B41FA5}">
                      <a16:colId xmlns:a16="http://schemas.microsoft.com/office/drawing/2014/main" val="1996041714"/>
                    </a:ext>
                  </a:extLst>
                </a:gridCol>
              </a:tblGrid>
              <a:tr h="274320">
                <a:tc>
                  <a:txBody>
                    <a:bodyPr/>
                    <a:lstStyle/>
                    <a:p>
                      <a:pPr algn="ctr"/>
                      <a:r>
                        <a:rPr lang="en-US" sz="1600" b="1" dirty="0" smtClean="0">
                          <a:latin typeface="Times New Roman" panose="02020603050405020304" pitchFamily="18" charset="0"/>
                          <a:cs typeface="Times New Roman" panose="02020603050405020304" pitchFamily="18" charset="0"/>
                        </a:rPr>
                        <a:t>Doc ID</a:t>
                      </a:r>
                      <a:endParaRPr lang="en-US" sz="1600" b="1"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sz="1600" b="1" dirty="0" smtClean="0">
                          <a:latin typeface="Times New Roman" panose="02020603050405020304" pitchFamily="18" charset="0"/>
                          <a:cs typeface="Times New Roman" panose="02020603050405020304" pitchFamily="18" charset="0"/>
                        </a:rPr>
                        <a:t>Love</a:t>
                      </a:r>
                      <a:endParaRPr 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en-US" sz="1600" b="1" dirty="0" smtClean="0">
                          <a:latin typeface="Times New Roman" panose="02020603050405020304" pitchFamily="18" charset="0"/>
                          <a:cs typeface="Times New Roman" panose="02020603050405020304" pitchFamily="18" charset="0"/>
                        </a:rPr>
                        <a:t>Happy</a:t>
                      </a:r>
                      <a:endParaRPr 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en-US" sz="1600" b="1" dirty="0" smtClean="0">
                          <a:latin typeface="Times New Roman" panose="02020603050405020304" pitchFamily="18" charset="0"/>
                          <a:cs typeface="Times New Roman" panose="02020603050405020304" pitchFamily="18" charset="0"/>
                        </a:rPr>
                        <a:t>Joy</a:t>
                      </a:r>
                      <a:endParaRPr 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en-US" sz="1600" b="1" dirty="0" smtClean="0">
                          <a:latin typeface="Times New Roman" panose="02020603050405020304" pitchFamily="18" charset="0"/>
                          <a:cs typeface="Times New Roman" panose="02020603050405020304" pitchFamily="18" charset="0"/>
                        </a:rPr>
                        <a:t>Kick</a:t>
                      </a:r>
                      <a:endParaRPr 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en-US" sz="1600" b="1" dirty="0" smtClean="0">
                          <a:latin typeface="Times New Roman" panose="02020603050405020304" pitchFamily="18" charset="0"/>
                          <a:cs typeface="Times New Roman" panose="02020603050405020304" pitchFamily="18" charset="0"/>
                        </a:rPr>
                        <a:t>Pain</a:t>
                      </a:r>
                      <a:endParaRPr 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en-US" sz="1600" b="1" dirty="0" smtClean="0">
                          <a:latin typeface="Times New Roman" panose="02020603050405020304" pitchFamily="18" charset="0"/>
                          <a:cs typeface="Times New Roman" panose="02020603050405020304" pitchFamily="18" charset="0"/>
                        </a:rPr>
                        <a:t>Good</a:t>
                      </a:r>
                      <a:endParaRPr 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en-US" sz="1600" b="1" dirty="0" smtClean="0">
                          <a:latin typeface="Times New Roman" panose="02020603050405020304" pitchFamily="18" charset="0"/>
                          <a:cs typeface="Times New Roman" panose="02020603050405020304" pitchFamily="18" charset="0"/>
                        </a:rPr>
                        <a:t>Move</a:t>
                      </a:r>
                      <a:endParaRPr 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en-US" sz="1600" b="1" dirty="0" smtClean="0">
                          <a:latin typeface="Times New Roman" panose="02020603050405020304" pitchFamily="18" charset="0"/>
                          <a:cs typeface="Times New Roman" panose="02020603050405020304" pitchFamily="18" charset="0"/>
                        </a:rPr>
                        <a:t>Class</a:t>
                      </a:r>
                      <a:endParaRPr lang="en-US" sz="1600" b="1"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2965434882"/>
                  </a:ext>
                </a:extLst>
              </a:tr>
              <a:tr h="274320">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Yes</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247308425"/>
                  </a:ext>
                </a:extLst>
              </a:tr>
              <a:tr h="274320">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kumimoji="0" lang="en-US" sz="1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Yes</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127331841"/>
                  </a:ext>
                </a:extLst>
              </a:tr>
              <a:tr h="274320">
                <a:tc>
                  <a:txBody>
                    <a:bodyPr/>
                    <a:lstStyle/>
                    <a:p>
                      <a:pPr algn="ctr"/>
                      <a:r>
                        <a:rPr lang="en-US" sz="1600" dirty="0" smtClean="0">
                          <a:latin typeface="Times New Roman" panose="02020603050405020304" pitchFamily="18" charset="0"/>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Yes</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3239311655"/>
                  </a:ext>
                </a:extLst>
              </a:tr>
              <a:tr h="274320">
                <a:tc>
                  <a:txBody>
                    <a:bodyPr/>
                    <a:lstStyle/>
                    <a:p>
                      <a:pPr algn="ctr"/>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kumimoji="0" lang="en-US" sz="1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Yes</a:t>
                      </a:r>
                      <a:endParaRPr lang="en-US" sz="1600"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3096426656"/>
                  </a:ext>
                </a:extLst>
              </a:tr>
              <a:tr h="274320">
                <a:tc>
                  <a:txBody>
                    <a:bodyPr/>
                    <a:lstStyle/>
                    <a:p>
                      <a:pPr algn="ctr"/>
                      <a:r>
                        <a:rPr lang="en-US" sz="1600" dirty="0" smtClean="0">
                          <a:latin typeface="Times New Roman" panose="02020603050405020304" pitchFamily="18" charset="0"/>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No</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779901618"/>
                  </a:ext>
                </a:extLst>
              </a:tr>
              <a:tr h="274320">
                <a:tc>
                  <a:txBody>
                    <a:bodyPr/>
                    <a:lstStyle/>
                    <a:p>
                      <a:pPr algn="ctr"/>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dirty="0" smtClean="0">
                          <a:latin typeface="Times New Roman" panose="02020603050405020304" pitchFamily="18" charset="0"/>
                          <a:cs typeface="Times New Roman" panose="02020603050405020304" pitchFamily="18" charset="0"/>
                        </a:rPr>
                        <a:t>No</a:t>
                      </a:r>
                      <a:endParaRPr lang="en-US" sz="1600"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156287885"/>
                  </a:ext>
                </a:extLst>
              </a:tr>
              <a:tr h="274320">
                <a:tc>
                  <a:txBody>
                    <a:bodyPr/>
                    <a:lstStyle/>
                    <a:p>
                      <a:pPr algn="ctr"/>
                      <a:r>
                        <a:rPr lang="en-US" sz="1600" b="1" dirty="0" smtClean="0">
                          <a:latin typeface="Times New Roman" panose="02020603050405020304" pitchFamily="18" charset="0"/>
                          <a:cs typeface="Times New Roman" panose="02020603050405020304" pitchFamily="18" charset="0"/>
                        </a:rPr>
                        <a:t>Yes</a:t>
                      </a:r>
                      <a:endParaRPr lang="en-US" sz="1600" b="1"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sz="1600" b="1" dirty="0" smtClean="0">
                          <a:latin typeface="Times New Roman" panose="02020603050405020304" pitchFamily="18" charset="0"/>
                          <a:cs typeface="Times New Roman" panose="02020603050405020304" pitchFamily="18" charset="0"/>
                        </a:rPr>
                        <a:t>6</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5</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19</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extLst>
                  <a:ext uri="{0D108BD9-81ED-4DB2-BD59-A6C34878D82A}">
                    <a16:rowId xmlns:a16="http://schemas.microsoft.com/office/drawing/2014/main" val="2879477027"/>
                  </a:ext>
                </a:extLst>
              </a:tr>
              <a:tr h="274320">
                <a:tc>
                  <a:txBody>
                    <a:bodyPr/>
                    <a:lstStyle/>
                    <a:p>
                      <a:pPr algn="ctr"/>
                      <a:r>
                        <a:rPr lang="en-US" sz="1600" b="1" dirty="0" smtClean="0">
                          <a:latin typeface="Times New Roman" panose="02020603050405020304" pitchFamily="18" charset="0"/>
                          <a:cs typeface="Times New Roman" panose="02020603050405020304" pitchFamily="18" charset="0"/>
                        </a:rPr>
                        <a:t>No</a:t>
                      </a:r>
                      <a:endParaRPr lang="en-US" sz="1600" b="1"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sz="1600" b="1" dirty="0" smtClean="0">
                          <a:latin typeface="Times New Roman" panose="02020603050405020304" pitchFamily="18" charset="0"/>
                          <a:cs typeface="Times New Roman" panose="02020603050405020304" pitchFamily="18" charset="0"/>
                        </a:rPr>
                        <a:t>2</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2</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tc>
                  <a:txBody>
                    <a:bodyPr/>
                    <a:lstStyle/>
                    <a:p>
                      <a:pPr algn="ctr"/>
                      <a:r>
                        <a:rPr lang="en-US" sz="1600" b="1" dirty="0" smtClean="0">
                          <a:latin typeface="Times New Roman" panose="02020603050405020304" pitchFamily="18" charset="0"/>
                          <a:cs typeface="Times New Roman" panose="02020603050405020304" pitchFamily="18" charset="0"/>
                        </a:rPr>
                        <a:t>9</a:t>
                      </a:r>
                      <a:endParaRPr lang="en-US" sz="1600" b="1" dirty="0">
                        <a:latin typeface="Times New Roman" panose="02020603050405020304" pitchFamily="18" charset="0"/>
                        <a:cs typeface="Times New Roman" panose="02020603050405020304" pitchFamily="18" charset="0"/>
                      </a:endParaRPr>
                    </a:p>
                  </a:txBody>
                  <a:tcPr>
                    <a:solidFill>
                      <a:srgbClr val="F1C5C9"/>
                    </a:solidFill>
                  </a:tcPr>
                </a:tc>
                <a:extLst>
                  <a:ext uri="{0D108BD9-81ED-4DB2-BD59-A6C34878D82A}">
                    <a16:rowId xmlns:a16="http://schemas.microsoft.com/office/drawing/2014/main" val="1045600032"/>
                  </a:ext>
                </a:extLst>
              </a:tr>
            </a:tbl>
          </a:graphicData>
        </a:graphic>
      </p:graphicFrame>
    </p:spTree>
    <p:extLst>
      <p:ext uri="{BB962C8B-B14F-4D97-AF65-F5344CB8AC3E}">
        <p14:creationId xmlns:p14="http://schemas.microsoft.com/office/powerpoint/2010/main" val="408146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06025" y="176053"/>
            <a:ext cx="7172953" cy="677407"/>
          </a:xfrm>
        </p:spPr>
        <p:txBody>
          <a:bodyPr/>
          <a:lstStyle/>
          <a:p>
            <a:pPr algn="ctr"/>
            <a:r>
              <a:rPr lang="en-US" dirty="0"/>
              <a:t>Solution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58602978"/>
              </p:ext>
            </p:extLst>
          </p:nvPr>
        </p:nvGraphicFramePr>
        <p:xfrm>
          <a:off x="861237" y="927891"/>
          <a:ext cx="7853917" cy="5516880"/>
        </p:xfrm>
        <a:graphic>
          <a:graphicData uri="http://schemas.openxmlformats.org/drawingml/2006/table">
            <a:tbl>
              <a:tblPr firstRow="1" bandRow="1">
                <a:tableStyleId>{5C22544A-7EE6-4342-B048-85BDC9FD1C3A}</a:tableStyleId>
              </a:tblPr>
              <a:tblGrid>
                <a:gridCol w="1818168">
                  <a:extLst>
                    <a:ext uri="{9D8B030D-6E8A-4147-A177-3AD203B41FA5}">
                      <a16:colId xmlns:a16="http://schemas.microsoft.com/office/drawing/2014/main" val="2418143972"/>
                    </a:ext>
                  </a:extLst>
                </a:gridCol>
                <a:gridCol w="1392865">
                  <a:extLst>
                    <a:ext uri="{9D8B030D-6E8A-4147-A177-3AD203B41FA5}">
                      <a16:colId xmlns:a16="http://schemas.microsoft.com/office/drawing/2014/main" val="3599806896"/>
                    </a:ext>
                  </a:extLst>
                </a:gridCol>
                <a:gridCol w="1329070">
                  <a:extLst>
                    <a:ext uri="{9D8B030D-6E8A-4147-A177-3AD203B41FA5}">
                      <a16:colId xmlns:a16="http://schemas.microsoft.com/office/drawing/2014/main" val="3253018717"/>
                    </a:ext>
                  </a:extLst>
                </a:gridCol>
                <a:gridCol w="1754372">
                  <a:extLst>
                    <a:ext uri="{9D8B030D-6E8A-4147-A177-3AD203B41FA5}">
                      <a16:colId xmlns:a16="http://schemas.microsoft.com/office/drawing/2014/main" val="2012432702"/>
                    </a:ext>
                  </a:extLst>
                </a:gridCol>
                <a:gridCol w="1559442">
                  <a:extLst>
                    <a:ext uri="{9D8B030D-6E8A-4147-A177-3AD203B41FA5}">
                      <a16:colId xmlns:a16="http://schemas.microsoft.com/office/drawing/2014/main" val="2407801767"/>
                    </a:ext>
                  </a:extLst>
                </a:gridCol>
              </a:tblGrid>
              <a:tr h="370840">
                <a:tc>
                  <a:txBody>
                    <a:bodyPr/>
                    <a:lstStyle/>
                    <a:p>
                      <a:pPr algn="ct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smtClean="0">
                          <a:latin typeface="Times New Roman" panose="02020603050405020304" pitchFamily="18" charset="0"/>
                          <a:cs typeface="Times New Roman" panose="02020603050405020304" pitchFamily="18" charset="0"/>
                        </a:rPr>
                        <a:t>Yes</a:t>
                      </a: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No</a:t>
                      </a: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smtClean="0">
                          <a:latin typeface="Times New Roman" panose="02020603050405020304" pitchFamily="18" charset="0"/>
                          <a:cs typeface="Times New Roman" panose="02020603050405020304" pitchFamily="18" charset="0"/>
                        </a:rPr>
                        <a:t>Yes</a:t>
                      </a: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No</a:t>
                      </a:r>
                      <a:endParaRPr lang="en-US" sz="2400" b="1"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361925446"/>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P(Ci)</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4/6</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2/6</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0.666</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0.333</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92784130"/>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P(</a:t>
                      </a:r>
                      <a:r>
                        <a:rPr lang="en-US" sz="2400" b="1" dirty="0" err="1" smtClean="0">
                          <a:latin typeface="Times New Roman" panose="02020603050405020304" pitchFamily="18" charset="0"/>
                          <a:cs typeface="Times New Roman" panose="02020603050405020304" pitchFamily="18" charset="0"/>
                        </a:rPr>
                        <a:t>X|Ci</a:t>
                      </a:r>
                      <a:r>
                        <a:rPr lang="en-US" sz="2400" b="1" dirty="0" smtClean="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Prob.</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Prob.</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6730881"/>
                  </a:ext>
                </a:extLst>
              </a:tr>
              <a:tr h="370840">
                <a:tc>
                  <a:txBody>
                    <a:bodyPr/>
                    <a:lstStyle/>
                    <a:p>
                      <a:pPr algn="ctr"/>
                      <a:r>
                        <a:rPr lang="en-US" sz="2400" b="1" dirty="0" smtClean="0">
                          <a:solidFill>
                            <a:srgbClr val="FF0000"/>
                          </a:solidFill>
                          <a:latin typeface="Times New Roman" panose="02020603050405020304" pitchFamily="18" charset="0"/>
                          <a:cs typeface="Times New Roman" panose="02020603050405020304" pitchFamily="18" charset="0"/>
                        </a:rPr>
                        <a:t>Love</a:t>
                      </a:r>
                      <a:endParaRPr lang="en-US" sz="24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6/19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2/9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0.315</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0.222</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255331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Pain</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1/19</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4/9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0.052</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0.444</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244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Joy</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5/19</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0.263</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0.111</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8298618"/>
                  </a:ext>
                </a:extLst>
              </a:tr>
              <a:tr h="370840">
                <a:tc>
                  <a:txBody>
                    <a:bodyPr/>
                    <a:lstStyle/>
                    <a:p>
                      <a:pPr algn="ctr"/>
                      <a:r>
                        <a:rPr lang="en-US" sz="2400" b="1" dirty="0" smtClean="0">
                          <a:solidFill>
                            <a:srgbClr val="FF0000"/>
                          </a:solidFill>
                          <a:latin typeface="Times New Roman" panose="02020603050405020304" pitchFamily="18" charset="0"/>
                          <a:cs typeface="Times New Roman" panose="02020603050405020304" pitchFamily="18" charset="0"/>
                        </a:rPr>
                        <a:t>Love</a:t>
                      </a:r>
                      <a:endParaRPr lang="en-US" sz="24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6/19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2/9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0.315</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0.222</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7657003"/>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Kick</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1/19</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sz="24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2/9</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smtClean="0">
                          <a:latin typeface="Times New Roman" panose="02020603050405020304" pitchFamily="18" charset="0"/>
                          <a:cs typeface="Times New Roman" panose="02020603050405020304" pitchFamily="18" charset="0"/>
                        </a:rPr>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latin typeface="Times New Roman" panose="02020603050405020304" pitchFamily="18" charset="0"/>
                          <a:cs typeface="Times New Roman" panose="02020603050405020304" pitchFamily="18" charset="0"/>
                        </a:rPr>
                        <a:t>0.222</a:t>
                      </a:r>
                      <a:endParaRPr 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4317492"/>
                  </a:ext>
                </a:extLst>
              </a:tr>
              <a:tr h="370840">
                <a:tc gridSpan="3">
                  <a:txBody>
                    <a:bodyPr/>
                    <a:lstStyle/>
                    <a:p>
                      <a:pPr algn="l"/>
                      <a:r>
                        <a:rPr lang="en-US" sz="2000" b="1" dirty="0" smtClean="0">
                          <a:latin typeface="Times New Roman" panose="02020603050405020304" pitchFamily="18" charset="0"/>
                          <a:cs typeface="Times New Roman" panose="02020603050405020304" pitchFamily="18" charset="0"/>
                        </a:rPr>
                        <a:t>P(</a:t>
                      </a:r>
                      <a:r>
                        <a:rPr lang="en-US" sz="2000" b="1" dirty="0" err="1" smtClean="0">
                          <a:latin typeface="Times New Roman" panose="02020603050405020304" pitchFamily="18" charset="0"/>
                          <a:cs typeface="Times New Roman" panose="02020603050405020304" pitchFamily="18" charset="0"/>
                        </a:rPr>
                        <a:t>X|Ci</a:t>
                      </a:r>
                      <a:r>
                        <a:rPr lang="en-US" sz="2000" b="1" dirty="0" smtClean="0">
                          <a:latin typeface="Times New Roman" panose="02020603050405020304" pitchFamily="18" charset="0"/>
                          <a:cs typeface="Times New Roman" panose="02020603050405020304" pitchFamily="18" charset="0"/>
                        </a:rPr>
                        <a:t>) : P(</a:t>
                      </a:r>
                      <a:r>
                        <a:rPr lang="en-US" sz="2000" b="1" dirty="0" err="1" smtClean="0">
                          <a:latin typeface="Times New Roman" panose="02020603050405020304" pitchFamily="18" charset="0"/>
                          <a:cs typeface="Times New Roman" panose="02020603050405020304" pitchFamily="18" charset="0"/>
                        </a:rPr>
                        <a:t>X|Healthy</a:t>
                      </a:r>
                      <a:r>
                        <a:rPr lang="en-US" sz="2000" b="1" dirty="0" smtClean="0">
                          <a:latin typeface="Times New Roman" panose="02020603050405020304" pitchFamily="18" charset="0"/>
                          <a:cs typeface="Times New Roman" panose="02020603050405020304" pitchFamily="18" charset="0"/>
                        </a:rPr>
                        <a:t> = “Yes”)  </a:t>
                      </a:r>
                    </a:p>
                    <a:p>
                      <a:pPr algn="l"/>
                      <a:r>
                        <a:rPr lang="en-US" sz="2000" b="1" dirty="0" smtClean="0">
                          <a:latin typeface="Times New Roman" panose="02020603050405020304" pitchFamily="18" charset="0"/>
                          <a:cs typeface="Times New Roman" panose="02020603050405020304" pitchFamily="18" charset="0"/>
                        </a:rPr>
                        <a:t>P(</a:t>
                      </a:r>
                      <a:r>
                        <a:rPr lang="en-US" sz="2000" b="1" dirty="0" err="1" smtClean="0">
                          <a:latin typeface="Times New Roman" panose="02020603050405020304" pitchFamily="18" charset="0"/>
                          <a:cs typeface="Times New Roman" panose="02020603050405020304" pitchFamily="18" charset="0"/>
                        </a:rPr>
                        <a:t>X|Healthy</a:t>
                      </a:r>
                      <a:r>
                        <a:rPr lang="en-US" sz="2000" b="1" dirty="0" smtClean="0">
                          <a:latin typeface="Times New Roman" panose="02020603050405020304" pitchFamily="18" charset="0"/>
                          <a:cs typeface="Times New Roman" panose="02020603050405020304" pitchFamily="18" charset="0"/>
                        </a:rPr>
                        <a:t> = “No”)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0.0000705</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smtClean="0">
                          <a:latin typeface="Times New Roman" panose="02020603050405020304" pitchFamily="18" charset="0"/>
                          <a:cs typeface="Times New Roman" panose="02020603050405020304" pitchFamily="18" charset="0"/>
                        </a:rPr>
                        <a:t>0.0005392</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46775458"/>
                  </a:ext>
                </a:extLst>
              </a:tr>
              <a:tr h="370840">
                <a:tc gridSpan="3">
                  <a:txBody>
                    <a:bodyPr/>
                    <a:lstStyle/>
                    <a:p>
                      <a:pPr algn="l"/>
                      <a:r>
                        <a:rPr lang="en-US" sz="2000" b="1" dirty="0" smtClean="0">
                          <a:latin typeface="Times New Roman" panose="02020603050405020304" pitchFamily="18" charset="0"/>
                          <a:cs typeface="Times New Roman" panose="02020603050405020304" pitchFamily="18" charset="0"/>
                        </a:rPr>
                        <a:t>P(</a:t>
                      </a:r>
                      <a:r>
                        <a:rPr lang="en-US" sz="2000" b="1" dirty="0" err="1" smtClean="0">
                          <a:latin typeface="Times New Roman" panose="02020603050405020304" pitchFamily="18" charset="0"/>
                          <a:cs typeface="Times New Roman" panose="02020603050405020304" pitchFamily="18" charset="0"/>
                        </a:rPr>
                        <a:t>X|Ci</a:t>
                      </a:r>
                      <a:r>
                        <a:rPr lang="en-US" sz="2000" b="1" dirty="0" smtClean="0">
                          <a:latin typeface="Times New Roman" panose="02020603050405020304" pitchFamily="18" charset="0"/>
                          <a:cs typeface="Times New Roman" panose="02020603050405020304" pitchFamily="18" charset="0"/>
                        </a:rPr>
                        <a:t>)*P(Ci) for “Yes” = 0.044*0.643</a:t>
                      </a:r>
                    </a:p>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smtClean="0">
                          <a:latin typeface="Times New Roman" panose="02020603050405020304" pitchFamily="18" charset="0"/>
                          <a:cs typeface="Times New Roman" panose="02020603050405020304" pitchFamily="18" charset="0"/>
                        </a:rPr>
                        <a:t>P(</a:t>
                      </a:r>
                      <a:r>
                        <a:rPr lang="en-US" sz="2000" b="1" dirty="0" err="1" smtClean="0">
                          <a:latin typeface="Times New Roman" panose="02020603050405020304" pitchFamily="18" charset="0"/>
                          <a:cs typeface="Times New Roman" panose="02020603050405020304" pitchFamily="18" charset="0"/>
                        </a:rPr>
                        <a:t>X|Ci</a:t>
                      </a:r>
                      <a:r>
                        <a:rPr lang="en-US" sz="2000" b="1" dirty="0" smtClean="0">
                          <a:latin typeface="Times New Roman" panose="02020603050405020304" pitchFamily="18" charset="0"/>
                          <a:cs typeface="Times New Roman" panose="02020603050405020304" pitchFamily="18" charset="0"/>
                        </a:rPr>
                        <a:t>)*P(Ci) for “No” = 0.019*0.357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algn="ct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0.00004699</a:t>
                      </a:r>
                      <a:endParaRPr lang="en-US" sz="2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smtClean="0">
                          <a:solidFill>
                            <a:srgbClr val="FF0000"/>
                          </a:solidFill>
                          <a:latin typeface="Times New Roman" panose="02020603050405020304" pitchFamily="18" charset="0"/>
                          <a:cs typeface="Times New Roman" panose="02020603050405020304" pitchFamily="18" charset="0"/>
                        </a:rPr>
                        <a:t>0.0001795</a:t>
                      </a:r>
                      <a:endParaRPr lang="en-US" sz="24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32326904"/>
                  </a:ext>
                </a:extLst>
              </a:tr>
              <a:tr h="370840">
                <a:tc gridSpan="5">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Times New Roman" panose="02020603050405020304" pitchFamily="18" charset="0"/>
                          <a:cs typeface="Times New Roman" panose="02020603050405020304" pitchFamily="18" charset="0"/>
                        </a:rPr>
                        <a:t>So, Doc. 7 is classified as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pPr algn="ctr"/>
                      <a:endParaRPr lang="en-US" sz="2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pPr algn="ctr"/>
                      <a:endParaRPr lang="en-US" sz="2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432089826"/>
                  </a:ext>
                </a:extLst>
              </a:tr>
            </a:tbl>
          </a:graphicData>
        </a:graphic>
      </p:graphicFrame>
    </p:spTree>
    <p:extLst>
      <p:ext uri="{BB962C8B-B14F-4D97-AF65-F5344CB8AC3E}">
        <p14:creationId xmlns:p14="http://schemas.microsoft.com/office/powerpoint/2010/main" val="30209171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04800" y="152400"/>
            <a:ext cx="8686800" cy="533400"/>
          </a:xfrm>
        </p:spPr>
        <p:txBody>
          <a:bodyPr/>
          <a:lstStyle/>
          <a:p>
            <a:r>
              <a:rPr lang="en-US" altLang="en-US" dirty="0" smtClean="0">
                <a:solidFill>
                  <a:srgbClr val="0070C0"/>
                </a:solidFill>
              </a:rPr>
              <a:t>Example 2 (Continuous Data)</a:t>
            </a:r>
          </a:p>
        </p:txBody>
      </p:sp>
      <p:sp>
        <p:nvSpPr>
          <p:cNvPr id="72707" name="Rectangle 3"/>
          <p:cNvSpPr>
            <a:spLocks noGrp="1" noChangeArrowheads="1"/>
          </p:cNvSpPr>
          <p:nvPr>
            <p:ph type="body" idx="1"/>
          </p:nvPr>
        </p:nvSpPr>
        <p:spPr>
          <a:xfrm>
            <a:off x="4495800" y="1066800"/>
            <a:ext cx="4114800" cy="5181600"/>
          </a:xfrm>
        </p:spPr>
        <p:txBody>
          <a:bodyPr/>
          <a:lstStyle/>
          <a:p>
            <a:r>
              <a:rPr lang="en-US" altLang="en-US" sz="2400" dirty="0" smtClean="0"/>
              <a:t>Normal distribution:</a:t>
            </a:r>
          </a:p>
          <a:p>
            <a:pPr lvl="1"/>
            <a:endParaRPr lang="en-US" altLang="en-US" sz="2400" dirty="0" smtClean="0"/>
          </a:p>
          <a:p>
            <a:pPr marL="274638" lvl="1" indent="0">
              <a:buNone/>
            </a:pPr>
            <a:endParaRPr lang="en-US" altLang="en-US" sz="2400" dirty="0"/>
          </a:p>
          <a:p>
            <a:pPr marL="274638" lvl="1" indent="0">
              <a:buNone/>
            </a:pPr>
            <a:endParaRPr lang="en-US" altLang="en-US" sz="2400" dirty="0" smtClean="0"/>
          </a:p>
          <a:p>
            <a:pPr marL="274638" lvl="1" indent="0">
              <a:buNone/>
            </a:pPr>
            <a:endParaRPr lang="en-US" altLang="en-US" sz="2400" dirty="0"/>
          </a:p>
          <a:p>
            <a:pPr lvl="1"/>
            <a:r>
              <a:rPr lang="en-US" altLang="en-US" sz="1600" dirty="0" smtClean="0"/>
              <a:t>One for each (</a:t>
            </a:r>
            <a:r>
              <a:rPr lang="en-US" altLang="en-US" sz="1600" dirty="0" err="1" smtClean="0"/>
              <a:t>A</a:t>
            </a:r>
            <a:r>
              <a:rPr lang="en-US" altLang="en-US" sz="1600" baseline="-25000" dirty="0" err="1" smtClean="0"/>
              <a:t>i</a:t>
            </a:r>
            <a:r>
              <a:rPr lang="en-US" altLang="en-US" sz="1600" dirty="0" err="1" smtClean="0"/>
              <a:t>,c</a:t>
            </a:r>
            <a:r>
              <a:rPr lang="en-US" altLang="en-US" sz="1600" baseline="-25000" dirty="0" err="1" smtClean="0"/>
              <a:t>i</a:t>
            </a:r>
            <a:r>
              <a:rPr lang="en-US" altLang="en-US" sz="1600" dirty="0" smtClean="0"/>
              <a:t>) pair</a:t>
            </a:r>
          </a:p>
          <a:p>
            <a:r>
              <a:rPr lang="en-US" altLang="en-US" sz="1600" dirty="0" smtClean="0"/>
              <a:t>For (Income, Class=No):</a:t>
            </a:r>
          </a:p>
          <a:p>
            <a:pPr lvl="1"/>
            <a:r>
              <a:rPr lang="en-US" altLang="en-US" sz="1600" dirty="0" smtClean="0"/>
              <a:t>If Class=No</a:t>
            </a:r>
          </a:p>
          <a:p>
            <a:pPr lvl="2"/>
            <a:r>
              <a:rPr lang="en-US" altLang="en-US" dirty="0" smtClean="0"/>
              <a:t> sample mean = 110</a:t>
            </a:r>
          </a:p>
          <a:p>
            <a:pPr lvl="2"/>
            <a:r>
              <a:rPr lang="en-US" altLang="en-US" dirty="0" smtClean="0"/>
              <a:t> sample variance = 2975</a:t>
            </a:r>
          </a:p>
          <a:p>
            <a:pPr lvl="1">
              <a:buFont typeface="Arial" panose="020B0604020202020204" pitchFamily="34" charset="0"/>
              <a:buNone/>
            </a:pPr>
            <a:endParaRPr lang="en-US" altLang="en-US" sz="2400" dirty="0" smtClean="0"/>
          </a:p>
        </p:txBody>
      </p:sp>
      <p:graphicFrame>
        <p:nvGraphicFramePr>
          <p:cNvPr id="72708" name="Object 2"/>
          <p:cNvGraphicFramePr>
            <a:graphicFrameLocks noChangeAspect="1"/>
          </p:cNvGraphicFramePr>
          <p:nvPr/>
        </p:nvGraphicFramePr>
        <p:xfrm>
          <a:off x="304800" y="1143000"/>
          <a:ext cx="4195763" cy="4038600"/>
        </p:xfrm>
        <a:graphic>
          <a:graphicData uri="http://schemas.openxmlformats.org/presentationml/2006/ole">
            <mc:AlternateContent xmlns:mc="http://schemas.openxmlformats.org/markup-compatibility/2006">
              <mc:Choice xmlns:v="urn:schemas-microsoft-com:vml" Requires="v">
                <p:oleObj spid="_x0000_s14353" name="VISIO" r:id="rId3" imgW="4392168" imgH="5334000" progId="Visio.Drawing.6">
                  <p:embed/>
                </p:oleObj>
              </mc:Choice>
              <mc:Fallback>
                <p:oleObj name="VISIO" r:id="rId3" imgW="4392168" imgH="5334000" progId="Visio.Drawing.6">
                  <p:embed/>
                  <p:pic>
                    <p:nvPicPr>
                      <p:cNvPr id="72708" name="Object 2"/>
                      <p:cNvPicPr>
                        <a:picLocks noChangeAspect="1" noChangeArrowheads="1"/>
                      </p:cNvPicPr>
                      <p:nvPr/>
                    </p:nvPicPr>
                    <p:blipFill>
                      <a:blip r:embed="rId4">
                        <a:extLst>
                          <a:ext uri="{28A0092B-C50C-407E-A947-70E740481C1C}">
                            <a14:useLocalDpi xmlns:a14="http://schemas.microsoft.com/office/drawing/2010/main" val="0"/>
                          </a:ext>
                        </a:extLst>
                      </a:blip>
                      <a:srcRect t="20895"/>
                      <a:stretch>
                        <a:fillRect/>
                      </a:stretch>
                    </p:blipFill>
                    <p:spPr bwMode="auto">
                      <a:xfrm>
                        <a:off x="304800" y="1143000"/>
                        <a:ext cx="41957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9" name="Object 3"/>
          <p:cNvGraphicFramePr>
            <a:graphicFrameLocks noChangeAspect="1"/>
          </p:cNvGraphicFramePr>
          <p:nvPr/>
        </p:nvGraphicFramePr>
        <p:xfrm>
          <a:off x="5661025" y="1592263"/>
          <a:ext cx="1954213" cy="623887"/>
        </p:xfrm>
        <a:graphic>
          <a:graphicData uri="http://schemas.openxmlformats.org/presentationml/2006/ole">
            <mc:AlternateContent xmlns:mc="http://schemas.openxmlformats.org/markup-compatibility/2006">
              <mc:Choice xmlns:v="urn:schemas-microsoft-com:vml" Requires="v">
                <p:oleObj spid="_x0000_s14354" name="Equation" r:id="rId5" imgW="1790640" imgH="571320" progId="Equation.3">
                  <p:embed/>
                </p:oleObj>
              </mc:Choice>
              <mc:Fallback>
                <p:oleObj name="Equation" r:id="rId5" imgW="1790640" imgH="571320" progId="Equation.3">
                  <p:embed/>
                  <p:pic>
                    <p:nvPicPr>
                      <p:cNvPr id="72709" name="Object 3"/>
                      <p:cNvPicPr>
                        <a:picLocks noChangeAspect="1" noChangeArrowheads="1"/>
                      </p:cNvPicPr>
                      <p:nvPr/>
                    </p:nvPicPr>
                    <p:blipFill>
                      <a:blip r:embed="rId6"/>
                      <a:srcRect/>
                      <a:stretch>
                        <a:fillRect/>
                      </a:stretch>
                    </p:blipFill>
                    <p:spPr bwMode="auto">
                      <a:xfrm>
                        <a:off x="5661025" y="1592263"/>
                        <a:ext cx="1954213"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0" name="Object 4"/>
          <p:cNvGraphicFramePr>
            <a:graphicFrameLocks noChangeAspect="1"/>
          </p:cNvGraphicFramePr>
          <p:nvPr/>
        </p:nvGraphicFramePr>
        <p:xfrm>
          <a:off x="762000" y="5257800"/>
          <a:ext cx="7383463" cy="914400"/>
        </p:xfrm>
        <a:graphic>
          <a:graphicData uri="http://schemas.openxmlformats.org/presentationml/2006/ole">
            <mc:AlternateContent xmlns:mc="http://schemas.openxmlformats.org/markup-compatibility/2006">
              <mc:Choice xmlns:v="urn:schemas-microsoft-com:vml" Requires="v">
                <p:oleObj spid="_x0000_s14355" name="Equation" r:id="rId7" imgW="6350000" imgH="787400" progId="Equation.3">
                  <p:embed/>
                </p:oleObj>
              </mc:Choice>
              <mc:Fallback>
                <p:oleObj name="Equation" r:id="rId7" imgW="6350000" imgH="787400" progId="Equation.3">
                  <p:embed/>
                  <p:pic>
                    <p:nvPicPr>
                      <p:cNvPr id="7271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5257800"/>
                        <a:ext cx="738346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46"/>
          <p:cNvSpPr>
            <a:spLocks noChangeArrowheads="1"/>
          </p:cNvSpPr>
          <p:nvPr/>
        </p:nvSpPr>
        <p:spPr bwMode="auto">
          <a:xfrm>
            <a:off x="2765902" y="2362200"/>
            <a:ext cx="6705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333333"/>
                </a:solidFill>
                <a:effectLst/>
                <a:latin typeface="Verdana" panose="020B0604030504040204" pitchFamily="34" charset="0"/>
              </a:rPr>
              <a:t>This is the formula for Standard Deviation:</a:t>
            </a:r>
            <a:endParaRPr kumimoji="0" lang="en-US" altLang="en-US" sz="6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333333"/>
                </a:solidFill>
                <a:effectLst/>
                <a:latin typeface="Verdana" panose="020B0604030504040204" pitchFamily="34" charset="0"/>
              </a:rPr>
              <a:t>  </a:t>
            </a:r>
            <a:endParaRPr kumimoji="0" lang="en-US" altLang="en-US" sz="3900" b="0" i="0" u="none" strike="noStrike" cap="none" normalizeH="0" baseline="0" dirty="0" smtClean="0">
              <a:ln>
                <a:noFill/>
              </a:ln>
              <a:solidFill>
                <a:srgbClr val="333333"/>
              </a:solidFill>
              <a:effectLst/>
              <a:latin typeface="Verdana" panose="020B0604030504040204" pitchFamily="34" charset="0"/>
            </a:endParaRPr>
          </a:p>
        </p:txBody>
      </p:sp>
      <p:pic>
        <p:nvPicPr>
          <p:cNvPr id="72751" name="Picture 47" descr="square root of [ (1/N) times Sigma i=1 to N of (xi - mu)^2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5489" y="2674040"/>
            <a:ext cx="2118311"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265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&amp; Disadvantages</a:t>
            </a:r>
            <a:endParaRPr lang="en-US" dirty="0"/>
          </a:p>
        </p:txBody>
      </p:sp>
      <p:sp>
        <p:nvSpPr>
          <p:cNvPr id="3" name="Content Placeholder 2"/>
          <p:cNvSpPr>
            <a:spLocks noGrp="1"/>
          </p:cNvSpPr>
          <p:nvPr>
            <p:ph idx="1"/>
          </p:nvPr>
        </p:nvSpPr>
        <p:spPr/>
        <p:txBody>
          <a:bodyPr/>
          <a:lstStyle/>
          <a:p>
            <a:r>
              <a:rPr lang="en-US" dirty="0" smtClean="0"/>
              <a:t>It is Simple.</a:t>
            </a:r>
          </a:p>
          <a:p>
            <a:r>
              <a:rPr lang="en-US" dirty="0" smtClean="0"/>
              <a:t>Conditional probabilities can be computed for discrete data and for probabilistic distributions.</a:t>
            </a:r>
          </a:p>
          <a:p>
            <a:r>
              <a:rPr lang="en-US" dirty="0" smtClean="0">
                <a:solidFill>
                  <a:srgbClr val="FF0000"/>
                </a:solidFill>
              </a:rPr>
              <a:t>NB assumes all features are independent. But this may be a limitation.</a:t>
            </a:r>
          </a:p>
          <a:p>
            <a:r>
              <a:rPr lang="en-US" dirty="0" smtClean="0">
                <a:solidFill>
                  <a:srgbClr val="FF0000"/>
                </a:solidFill>
              </a:rPr>
              <a:t>Even if the probability of one of the features is ZERO, then the entire computation leads to zero.</a:t>
            </a:r>
          </a:p>
          <a:p>
            <a:r>
              <a:rPr lang="en-US" dirty="0" smtClean="0">
                <a:solidFill>
                  <a:srgbClr val="FF0000"/>
                </a:solidFill>
              </a:rPr>
              <a:t>NB is not good for event happenings.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18CE55FB-C8CE-43BD-8EBC-C060BF5D6D85}" type="slidenum">
              <a:rPr lang="en-US" smtClean="0"/>
              <a:pPr/>
              <a:t>47</a:t>
            </a:fld>
            <a:endParaRPr lang="en-US" dirty="0"/>
          </a:p>
        </p:txBody>
      </p:sp>
    </p:spTree>
    <p:extLst>
      <p:ext uri="{BB962C8B-B14F-4D97-AF65-F5344CB8AC3E}">
        <p14:creationId xmlns:p14="http://schemas.microsoft.com/office/powerpoint/2010/main" val="81995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42414" y="2350253"/>
            <a:ext cx="6591985" cy="1468800"/>
          </a:xfrm>
        </p:spPr>
        <p:txBody>
          <a:bodyPr>
            <a:normAutofit/>
          </a:bodyPr>
          <a:lstStyle/>
          <a:p>
            <a:r>
              <a:rPr lang="en-US" sz="4800" dirty="0" smtClean="0"/>
              <a:t>SVM</a:t>
            </a:r>
            <a:endParaRPr lang="en-US" sz="4800"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18CE55FB-C8CE-43BD-8EBC-C060BF5D6D85}" type="slidenum">
              <a:rPr lang="en-US" smtClean="0"/>
              <a:pPr/>
              <a:t>48</a:t>
            </a:fld>
            <a:endParaRPr lang="en-US" dirty="0"/>
          </a:p>
        </p:txBody>
      </p:sp>
    </p:spTree>
    <p:extLst>
      <p:ext uri="{BB962C8B-B14F-4D97-AF65-F5344CB8AC3E}">
        <p14:creationId xmlns:p14="http://schemas.microsoft.com/office/powerpoint/2010/main" val="6672584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SVM is a supervised learning </a:t>
            </a:r>
            <a:r>
              <a:rPr lang="en-US" dirty="0" smtClean="0"/>
              <a:t>model. </a:t>
            </a:r>
            <a:r>
              <a:rPr lang="en-US" dirty="0"/>
              <a:t>It means you need a dataset which has been </a:t>
            </a:r>
            <a:r>
              <a:rPr lang="en-US" b="1" dirty="0"/>
              <a:t>labeled</a:t>
            </a:r>
            <a:r>
              <a:rPr lang="en-US" dirty="0" smtClean="0"/>
              <a:t>.</a:t>
            </a:r>
          </a:p>
          <a:p>
            <a:r>
              <a:rPr lang="en-US" dirty="0" smtClean="0"/>
              <a:t>Used for classification and regression.</a:t>
            </a:r>
          </a:p>
          <a:p>
            <a:pPr fontAlgn="base"/>
            <a:r>
              <a:rPr lang="en-US" dirty="0"/>
              <a:t>In the case of SVM, it learns a </a:t>
            </a:r>
            <a:r>
              <a:rPr lang="en-US" b="1" dirty="0"/>
              <a:t>linear model</a:t>
            </a:r>
            <a:r>
              <a:rPr lang="en-US" dirty="0"/>
              <a:t>.</a:t>
            </a:r>
          </a:p>
          <a:p>
            <a:pPr fontAlgn="base"/>
            <a:r>
              <a:rPr lang="en-US" dirty="0"/>
              <a:t>What is a linear model? </a:t>
            </a:r>
            <a:endParaRPr lang="en-US" dirty="0" smtClean="0"/>
          </a:p>
          <a:p>
            <a:pPr fontAlgn="base"/>
            <a:r>
              <a:rPr lang="en-US" dirty="0" smtClean="0"/>
              <a:t>In </a:t>
            </a:r>
            <a:r>
              <a:rPr lang="en-US" dirty="0"/>
              <a:t>simple words: it is a line (in complicated words it is a hyperplane</a:t>
            </a:r>
            <a:r>
              <a:rPr lang="en-US" dirty="0" smtClean="0"/>
              <a:t>).</a:t>
            </a:r>
          </a:p>
          <a:p>
            <a:pPr fontAlgn="base"/>
            <a:r>
              <a:rPr lang="en-US" dirty="0" smtClean="0"/>
              <a:t>If </a:t>
            </a:r>
            <a:r>
              <a:rPr lang="en-US" dirty="0"/>
              <a:t>your data is very simple and only has two dimensions, then the SVM will learn a line which will be able to separate the data.</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49</a:t>
            </a:fld>
            <a:endParaRPr lang="en-US" dirty="0"/>
          </a:p>
        </p:txBody>
      </p:sp>
    </p:spTree>
    <p:extLst>
      <p:ext uri="{BB962C8B-B14F-4D97-AF65-F5344CB8AC3E}">
        <p14:creationId xmlns:p14="http://schemas.microsoft.com/office/powerpoint/2010/main" val="31639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chemeClr val="bg2">
                <a:tint val="90000"/>
                <a:satMod val="92000"/>
                <a:lumMod val="120000"/>
              </a:schemeClr>
            </a:gs>
            <a:gs pos="100000">
              <a:schemeClr val="bg2">
                <a:shade val="98000"/>
                <a:satMod val="120000"/>
                <a:lumMod val="98000"/>
              </a:schemeClr>
            </a:gs>
          </a:gsLst>
          <a:path path="circle">
            <a:fillToRect l="50000" t="50000" r="100000" b="100000"/>
          </a:path>
          <a:tileRect/>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644703" y="2509741"/>
            <a:ext cx="6591985" cy="1468800"/>
          </a:xfrm>
        </p:spPr>
        <p:txBody>
          <a:bodyPr>
            <a:normAutofit/>
          </a:bodyPr>
          <a:lstStyle/>
          <a:p>
            <a:pPr>
              <a:spcBef>
                <a:spcPts val="0"/>
              </a:spcBef>
              <a:spcAft>
                <a:spcPts val="600"/>
              </a:spcAft>
            </a:pPr>
            <a:r>
              <a:rPr lang="en-US" sz="6600" dirty="0" smtClean="0">
                <a:solidFill>
                  <a:srgbClr val="7030A0"/>
                </a:solidFill>
                <a:latin typeface="Gobold" panose="02000500000000000000" pitchFamily="2" charset="0"/>
              </a:rPr>
              <a:t>TEXT MINING</a:t>
            </a:r>
            <a:endParaRPr lang="en-US" sz="6600" dirty="0">
              <a:solidFill>
                <a:srgbClr val="7030A0"/>
              </a:solidFill>
              <a:latin typeface="Gobold" panose="02000500000000000000" pitchFamily="2" charset="0"/>
            </a:endParaRPr>
          </a:p>
        </p:txBody>
      </p:sp>
      <p:sp>
        <p:nvSpPr>
          <p:cNvPr id="7" name="Text Placeholder 6"/>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18CE55FB-C8CE-43BD-8EBC-C060BF5D6D85}" type="slidenum">
              <a:rPr lang="en-US" smtClean="0"/>
              <a:pPr/>
              <a:t>5</a:t>
            </a:fld>
            <a:endParaRPr lang="en-US"/>
          </a:p>
        </p:txBody>
      </p:sp>
    </p:spTree>
    <p:extLst>
      <p:ext uri="{BB962C8B-B14F-4D97-AF65-F5344CB8AC3E}">
        <p14:creationId xmlns:p14="http://schemas.microsoft.com/office/powerpoint/2010/main" val="19413756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SVM uses </a:t>
            </a:r>
            <a:r>
              <a:rPr lang="en-US" dirty="0"/>
              <a:t>hypothesis space of a linear functions in a high dimensional feature </a:t>
            </a:r>
            <a:r>
              <a:rPr lang="en-US" dirty="0" smtClean="0"/>
              <a:t>space.</a:t>
            </a:r>
          </a:p>
          <a:p>
            <a:r>
              <a:rPr lang="en-US" dirty="0" smtClean="0"/>
              <a:t>It is trained </a:t>
            </a:r>
            <a:r>
              <a:rPr lang="en-US" dirty="0"/>
              <a:t>with a learning algorithm from optimization theory that implements a learning bias derived from statistical learning theory</a:t>
            </a:r>
            <a:r>
              <a:rPr lang="en-US" dirty="0" smtClean="0"/>
              <a:t>.</a:t>
            </a:r>
          </a:p>
          <a:p>
            <a:r>
              <a:rPr lang="en-US" dirty="0" smtClean="0"/>
              <a:t>Applications - hand </a:t>
            </a:r>
            <a:r>
              <a:rPr lang="en-US" dirty="0"/>
              <a:t>writing analysis, face analysis and so </a:t>
            </a:r>
            <a:r>
              <a:rPr lang="en-US" dirty="0" smtClean="0"/>
              <a:t>forth.</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50</a:t>
            </a:fld>
            <a:endParaRPr lang="en-US" dirty="0"/>
          </a:p>
        </p:txBody>
      </p:sp>
    </p:spTree>
    <p:extLst>
      <p:ext uri="{BB962C8B-B14F-4D97-AF65-F5344CB8AC3E}">
        <p14:creationId xmlns:p14="http://schemas.microsoft.com/office/powerpoint/2010/main" val="11975648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r>
              <a:rPr lang="en-US" altLang="en-US" smtClean="0"/>
              <a:t>Support Vector Machines</a:t>
            </a:r>
          </a:p>
        </p:txBody>
      </p:sp>
      <p:graphicFrame>
        <p:nvGraphicFramePr>
          <p:cNvPr id="6147" name="Object 2"/>
          <p:cNvGraphicFramePr>
            <a:graphicFrameLocks noGrp="1" noChangeAspect="1"/>
          </p:cNvGraphicFramePr>
          <p:nvPr>
            <p:ph idx="1"/>
            <p:extLst>
              <p:ext uri="{D42A27DB-BD31-4B8C-83A1-F6EECF244321}">
                <p14:modId xmlns:p14="http://schemas.microsoft.com/office/powerpoint/2010/main" val="1490315219"/>
              </p:ext>
            </p:extLst>
          </p:nvPr>
        </p:nvGraphicFramePr>
        <p:xfrm>
          <a:off x="2618192" y="2610644"/>
          <a:ext cx="3857036" cy="3643635"/>
        </p:xfrm>
        <a:graphic>
          <a:graphicData uri="http://schemas.openxmlformats.org/presentationml/2006/ole">
            <mc:AlternateContent xmlns:mc="http://schemas.openxmlformats.org/markup-compatibility/2006">
              <mc:Choice xmlns:v="urn:schemas-microsoft-com:vml" Requires="v">
                <p:oleObj spid="_x0000_s8247" name="Visio" r:id="rId3" imgW="7442200" imgH="7023100" progId="Visio.Drawing.6">
                  <p:embed/>
                </p:oleObj>
              </mc:Choice>
              <mc:Fallback>
                <p:oleObj name="Visio" r:id="rId3" imgW="7442200" imgH="7023100" progId="Visio.Drawing.6">
                  <p:embed/>
                  <p:pic>
                    <p:nvPicPr>
                      <p:cNvPr id="61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192" y="2610644"/>
                        <a:ext cx="3857036" cy="3643635"/>
                      </a:xfrm>
                      <a:prstGeom prst="rect">
                        <a:avLst/>
                      </a:prstGeom>
                      <a:noFill/>
                      <a:ln>
                        <a:noFill/>
                      </a:ln>
                      <a:effectLst/>
                      <a:extLst/>
                    </p:spPr>
                  </p:pic>
                </p:oleObj>
              </mc:Fallback>
            </mc:AlternateContent>
          </a:graphicData>
        </a:graphic>
      </p:graphicFrame>
      <p:sp>
        <p:nvSpPr>
          <p:cNvPr id="6146" name="Rectangle 4"/>
          <p:cNvSpPr>
            <a:spLocks noGrp="1" noChangeArrowheads="1"/>
          </p:cNvSpPr>
          <p:nvPr>
            <p:ph type="body" idx="4294967295"/>
          </p:nvPr>
        </p:nvSpPr>
        <p:spPr>
          <a:xfrm>
            <a:off x="1541721" y="1620764"/>
            <a:ext cx="6103088" cy="989880"/>
          </a:xfrm>
        </p:spPr>
        <p:txBody>
          <a:bodyPr>
            <a:normAutofit/>
          </a:bodyPr>
          <a:lstStyle/>
          <a:p>
            <a:pPr>
              <a:lnSpc>
                <a:spcPct val="90000"/>
              </a:lnSpc>
            </a:pPr>
            <a:r>
              <a:rPr lang="en-US" altLang="en-US" sz="2000" dirty="0" smtClean="0"/>
              <a:t>Find a linear hyperplane (decision boundary) that will separate the data</a:t>
            </a:r>
          </a:p>
        </p:txBody>
      </p:sp>
    </p:spTree>
    <p:extLst>
      <p:ext uri="{BB962C8B-B14F-4D97-AF65-F5344CB8AC3E}">
        <p14:creationId xmlns:p14="http://schemas.microsoft.com/office/powerpoint/2010/main" val="147129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r>
              <a:rPr lang="en-US" altLang="en-US" smtClean="0"/>
              <a:t>Support Vector Machines</a:t>
            </a:r>
          </a:p>
        </p:txBody>
      </p:sp>
      <p:graphicFrame>
        <p:nvGraphicFramePr>
          <p:cNvPr id="7171" name="Object 2"/>
          <p:cNvGraphicFramePr>
            <a:graphicFrameLocks noGrp="1" noChangeAspect="1"/>
          </p:cNvGraphicFramePr>
          <p:nvPr>
            <p:ph idx="1"/>
            <p:extLst>
              <p:ext uri="{D42A27DB-BD31-4B8C-83A1-F6EECF244321}">
                <p14:modId xmlns:p14="http://schemas.microsoft.com/office/powerpoint/2010/main" val="2026724580"/>
              </p:ext>
            </p:extLst>
          </p:nvPr>
        </p:nvGraphicFramePr>
        <p:xfrm>
          <a:off x="2874021" y="1720963"/>
          <a:ext cx="4005557" cy="3784446"/>
        </p:xfrm>
        <a:graphic>
          <a:graphicData uri="http://schemas.openxmlformats.org/presentationml/2006/ole">
            <mc:AlternateContent xmlns:mc="http://schemas.openxmlformats.org/markup-compatibility/2006">
              <mc:Choice xmlns:v="urn:schemas-microsoft-com:vml" Requires="v">
                <p:oleObj spid="_x0000_s9271" name="Visio" r:id="rId3" imgW="7442200" imgH="7023100" progId="Visio.Drawing.6">
                  <p:embed/>
                </p:oleObj>
              </mc:Choice>
              <mc:Fallback>
                <p:oleObj name="Visio" r:id="rId3" imgW="7442200" imgH="7023100" progId="Visio.Drawing.6">
                  <p:embed/>
                  <p:pic>
                    <p:nvPicPr>
                      <p:cNvPr id="717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021" y="1720963"/>
                        <a:ext cx="4005557" cy="3784446"/>
                      </a:xfrm>
                      <a:prstGeom prst="rect">
                        <a:avLst/>
                      </a:prstGeom>
                      <a:noFill/>
                      <a:ln>
                        <a:noFill/>
                      </a:ln>
                      <a:effectLst/>
                      <a:extLst/>
                    </p:spPr>
                  </p:pic>
                </p:oleObj>
              </mc:Fallback>
            </mc:AlternateContent>
          </a:graphicData>
        </a:graphic>
      </p:graphicFrame>
      <p:sp>
        <p:nvSpPr>
          <p:cNvPr id="7170" name="Rectangle 3"/>
          <p:cNvSpPr>
            <a:spLocks noGrp="1" noChangeArrowheads="1"/>
          </p:cNvSpPr>
          <p:nvPr>
            <p:ph type="body" sz="half" idx="4294967295"/>
          </p:nvPr>
        </p:nvSpPr>
        <p:spPr>
          <a:xfrm>
            <a:off x="1555898" y="5603358"/>
            <a:ext cx="5323680" cy="446568"/>
          </a:xfrm>
        </p:spPr>
        <p:txBody>
          <a:bodyPr>
            <a:normAutofit/>
          </a:bodyPr>
          <a:lstStyle/>
          <a:p>
            <a:pPr>
              <a:lnSpc>
                <a:spcPct val="90000"/>
              </a:lnSpc>
            </a:pPr>
            <a:r>
              <a:rPr lang="en-US" altLang="en-US" sz="2000" dirty="0" smtClean="0"/>
              <a:t>One Possible Solution</a:t>
            </a:r>
          </a:p>
        </p:txBody>
      </p:sp>
    </p:spTree>
    <p:extLst>
      <p:ext uri="{BB962C8B-B14F-4D97-AF65-F5344CB8AC3E}">
        <p14:creationId xmlns:p14="http://schemas.microsoft.com/office/powerpoint/2010/main" val="4265806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r>
              <a:rPr lang="en-US" altLang="en-US" smtClean="0"/>
              <a:t>Support Vector Machines</a:t>
            </a:r>
          </a:p>
        </p:txBody>
      </p:sp>
      <p:graphicFrame>
        <p:nvGraphicFramePr>
          <p:cNvPr id="8195" name="Object 2"/>
          <p:cNvGraphicFramePr>
            <a:graphicFrameLocks noGrp="1" noChangeAspect="1"/>
          </p:cNvGraphicFramePr>
          <p:nvPr>
            <p:ph idx="1"/>
            <p:extLst>
              <p:ext uri="{D42A27DB-BD31-4B8C-83A1-F6EECF244321}">
                <p14:modId xmlns:p14="http://schemas.microsoft.com/office/powerpoint/2010/main" val="1798743651"/>
              </p:ext>
            </p:extLst>
          </p:nvPr>
        </p:nvGraphicFramePr>
        <p:xfrm>
          <a:off x="2544100" y="1378592"/>
          <a:ext cx="4590348" cy="4336956"/>
        </p:xfrm>
        <a:graphic>
          <a:graphicData uri="http://schemas.openxmlformats.org/presentationml/2006/ole">
            <mc:AlternateContent xmlns:mc="http://schemas.openxmlformats.org/markup-compatibility/2006">
              <mc:Choice xmlns:v="urn:schemas-microsoft-com:vml" Requires="v">
                <p:oleObj spid="_x0000_s10295" name="Visio" r:id="rId3" imgW="7442200" imgH="7023100" progId="Visio.Drawing.6">
                  <p:embed/>
                </p:oleObj>
              </mc:Choice>
              <mc:Fallback>
                <p:oleObj name="Visio" r:id="rId3" imgW="7442200" imgH="7023100" progId="Visio.Drawing.6">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100" y="1378592"/>
                        <a:ext cx="4590348" cy="4336956"/>
                      </a:xfrm>
                      <a:prstGeom prst="rect">
                        <a:avLst/>
                      </a:prstGeom>
                      <a:noFill/>
                      <a:ln>
                        <a:noFill/>
                      </a:ln>
                      <a:effectLst/>
                      <a:extLst/>
                    </p:spPr>
                  </p:pic>
                </p:oleObj>
              </mc:Fallback>
            </mc:AlternateContent>
          </a:graphicData>
        </a:graphic>
      </p:graphicFrame>
      <p:sp>
        <p:nvSpPr>
          <p:cNvPr id="8194" name="Rectangle 3"/>
          <p:cNvSpPr>
            <a:spLocks noGrp="1" noChangeArrowheads="1"/>
          </p:cNvSpPr>
          <p:nvPr>
            <p:ph type="body" sz="half" idx="4294967295"/>
          </p:nvPr>
        </p:nvSpPr>
        <p:spPr>
          <a:xfrm>
            <a:off x="1619693" y="5715548"/>
            <a:ext cx="5514755" cy="461968"/>
          </a:xfrm>
        </p:spPr>
        <p:txBody>
          <a:bodyPr/>
          <a:lstStyle/>
          <a:p>
            <a:pPr>
              <a:lnSpc>
                <a:spcPct val="90000"/>
              </a:lnSpc>
            </a:pPr>
            <a:r>
              <a:rPr lang="en-US" altLang="en-US" sz="2000" dirty="0" smtClean="0"/>
              <a:t>Another possible solution</a:t>
            </a:r>
          </a:p>
        </p:txBody>
      </p:sp>
    </p:spTree>
    <p:extLst>
      <p:ext uri="{BB962C8B-B14F-4D97-AF65-F5344CB8AC3E}">
        <p14:creationId xmlns:p14="http://schemas.microsoft.com/office/powerpoint/2010/main" val="1197554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r>
              <a:rPr lang="en-US" altLang="en-US" smtClean="0"/>
              <a:t>Support Vector Machines</a:t>
            </a:r>
          </a:p>
        </p:txBody>
      </p:sp>
      <p:graphicFrame>
        <p:nvGraphicFramePr>
          <p:cNvPr id="9219" name="Object 2"/>
          <p:cNvGraphicFramePr>
            <a:graphicFrameLocks noGrp="1" noChangeAspect="1"/>
          </p:cNvGraphicFramePr>
          <p:nvPr>
            <p:ph idx="1"/>
            <p:extLst>
              <p:ext uri="{D42A27DB-BD31-4B8C-83A1-F6EECF244321}">
                <p14:modId xmlns:p14="http://schemas.microsoft.com/office/powerpoint/2010/main" val="3090321715"/>
              </p:ext>
            </p:extLst>
          </p:nvPr>
        </p:nvGraphicFramePr>
        <p:xfrm>
          <a:off x="2770354" y="1514168"/>
          <a:ext cx="3984292" cy="3764355"/>
        </p:xfrm>
        <a:graphic>
          <a:graphicData uri="http://schemas.openxmlformats.org/presentationml/2006/ole">
            <mc:AlternateContent xmlns:mc="http://schemas.openxmlformats.org/markup-compatibility/2006">
              <mc:Choice xmlns:v="urn:schemas-microsoft-com:vml" Requires="v">
                <p:oleObj spid="_x0000_s11319" name="Visio" r:id="rId3" imgW="7442200" imgH="7023100" progId="Visio.Drawing.6">
                  <p:embed/>
                </p:oleObj>
              </mc:Choice>
              <mc:Fallback>
                <p:oleObj name="Visio" r:id="rId3" imgW="7442200" imgH="7023100" progId="Visio.Drawing.6">
                  <p:embed/>
                  <p:pic>
                    <p:nvPicPr>
                      <p:cNvPr id="921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354" y="1514168"/>
                        <a:ext cx="3984292" cy="3764355"/>
                      </a:xfrm>
                      <a:prstGeom prst="rect">
                        <a:avLst/>
                      </a:prstGeom>
                      <a:noFill/>
                      <a:ln>
                        <a:noFill/>
                      </a:ln>
                      <a:effectLst/>
                      <a:extLst/>
                    </p:spPr>
                  </p:pic>
                </p:oleObj>
              </mc:Fallback>
            </mc:AlternateContent>
          </a:graphicData>
        </a:graphic>
      </p:graphicFrame>
      <p:sp>
        <p:nvSpPr>
          <p:cNvPr id="9218" name="Rectangle 3"/>
          <p:cNvSpPr>
            <a:spLocks noGrp="1" noChangeArrowheads="1"/>
          </p:cNvSpPr>
          <p:nvPr>
            <p:ph type="body" sz="half" idx="4294967295"/>
          </p:nvPr>
        </p:nvSpPr>
        <p:spPr>
          <a:xfrm>
            <a:off x="1662224" y="5507123"/>
            <a:ext cx="6758762" cy="564068"/>
          </a:xfrm>
        </p:spPr>
        <p:txBody>
          <a:bodyPr/>
          <a:lstStyle/>
          <a:p>
            <a:pPr>
              <a:lnSpc>
                <a:spcPct val="90000"/>
              </a:lnSpc>
            </a:pPr>
            <a:r>
              <a:rPr lang="en-US" altLang="en-US" sz="2000" dirty="0" smtClean="0"/>
              <a:t>Other possible solutions</a:t>
            </a:r>
          </a:p>
        </p:txBody>
      </p:sp>
      <p:sp>
        <p:nvSpPr>
          <p:cNvPr id="1185797" name="Line 5"/>
          <p:cNvSpPr>
            <a:spLocks noChangeShapeType="1"/>
          </p:cNvSpPr>
          <p:nvPr/>
        </p:nvSpPr>
        <p:spPr bwMode="auto">
          <a:xfrm>
            <a:off x="2667000" y="28194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8" name="Line 6"/>
          <p:cNvSpPr>
            <a:spLocks noChangeShapeType="1"/>
          </p:cNvSpPr>
          <p:nvPr/>
        </p:nvSpPr>
        <p:spPr bwMode="auto">
          <a:xfrm>
            <a:off x="2667000" y="25908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9" name="Line 7"/>
          <p:cNvSpPr>
            <a:spLocks noChangeShapeType="1"/>
          </p:cNvSpPr>
          <p:nvPr/>
        </p:nvSpPr>
        <p:spPr bwMode="auto">
          <a:xfrm>
            <a:off x="2667000" y="2209800"/>
            <a:ext cx="4191000" cy="22098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0" name="Line 8"/>
          <p:cNvSpPr>
            <a:spLocks noChangeShapeType="1"/>
          </p:cNvSpPr>
          <p:nvPr/>
        </p:nvSpPr>
        <p:spPr bwMode="auto">
          <a:xfrm>
            <a:off x="2667000" y="2667000"/>
            <a:ext cx="4191000" cy="19050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1" name="Line 9"/>
          <p:cNvSpPr>
            <a:spLocks noChangeShapeType="1"/>
          </p:cNvSpPr>
          <p:nvPr/>
        </p:nvSpPr>
        <p:spPr bwMode="auto">
          <a:xfrm>
            <a:off x="2667000" y="2438400"/>
            <a:ext cx="4191000" cy="16002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23213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118579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500"/>
                                  </p:stCondLst>
                                  <p:childTnLst>
                                    <p:set>
                                      <p:cBhvr>
                                        <p:cTn id="9" dur="1" fill="hold">
                                          <p:stCondLst>
                                            <p:cond delay="0"/>
                                          </p:stCondLst>
                                        </p:cTn>
                                        <p:tgtEl>
                                          <p:spTgt spid="118579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185800"/>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8579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85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p:txBody>
          <a:bodyPr/>
          <a:lstStyle/>
          <a:p>
            <a:r>
              <a:rPr lang="en-US" altLang="en-US" smtClean="0"/>
              <a:t>Support Vector Machines</a:t>
            </a:r>
          </a:p>
        </p:txBody>
      </p:sp>
      <p:graphicFrame>
        <p:nvGraphicFramePr>
          <p:cNvPr id="10243" name="Object 2"/>
          <p:cNvGraphicFramePr>
            <a:graphicFrameLocks noGrp="1" noChangeAspect="1"/>
          </p:cNvGraphicFramePr>
          <p:nvPr>
            <p:ph idx="1"/>
            <p:extLst>
              <p:ext uri="{D42A27DB-BD31-4B8C-83A1-F6EECF244321}">
                <p14:modId xmlns:p14="http://schemas.microsoft.com/office/powerpoint/2010/main" val="3935793959"/>
              </p:ext>
            </p:extLst>
          </p:nvPr>
        </p:nvGraphicFramePr>
        <p:xfrm>
          <a:off x="3681784" y="1720963"/>
          <a:ext cx="3824802" cy="3613668"/>
        </p:xfrm>
        <a:graphic>
          <a:graphicData uri="http://schemas.openxmlformats.org/presentationml/2006/ole">
            <mc:AlternateContent xmlns:mc="http://schemas.openxmlformats.org/markup-compatibility/2006">
              <mc:Choice xmlns:v="urn:schemas-microsoft-com:vml" Requires="v">
                <p:oleObj spid="_x0000_s12343" name="Visio" r:id="rId3" imgW="7442200" imgH="7023100" progId="Visio.Drawing.6">
                  <p:embed/>
                </p:oleObj>
              </mc:Choice>
              <mc:Fallback>
                <p:oleObj name="Visio" r:id="rId3" imgW="7442200" imgH="7023100" progId="Visio.Drawing.6">
                  <p:embed/>
                  <p:pic>
                    <p:nvPicPr>
                      <p:cNvPr id="1024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784" y="1720963"/>
                        <a:ext cx="3824802" cy="3613668"/>
                      </a:xfrm>
                      <a:prstGeom prst="rect">
                        <a:avLst/>
                      </a:prstGeom>
                      <a:noFill/>
                      <a:ln>
                        <a:noFill/>
                      </a:ln>
                      <a:effectLst/>
                      <a:extLst/>
                    </p:spPr>
                  </p:pic>
                </p:oleObj>
              </mc:Fallback>
            </mc:AlternateContent>
          </a:graphicData>
        </a:graphic>
      </p:graphicFrame>
      <p:sp>
        <p:nvSpPr>
          <p:cNvPr id="10242" name="Rectangle 3"/>
          <p:cNvSpPr>
            <a:spLocks noGrp="1" noChangeArrowheads="1"/>
          </p:cNvSpPr>
          <p:nvPr>
            <p:ph type="body" sz="half" idx="4294967295"/>
          </p:nvPr>
        </p:nvSpPr>
        <p:spPr>
          <a:xfrm>
            <a:off x="1640959" y="5334631"/>
            <a:ext cx="6893441" cy="762000"/>
          </a:xfrm>
        </p:spPr>
        <p:txBody>
          <a:bodyPr>
            <a:normAutofit lnSpcReduction="10000"/>
          </a:bodyPr>
          <a:lstStyle/>
          <a:p>
            <a:pPr>
              <a:lnSpc>
                <a:spcPct val="90000"/>
              </a:lnSpc>
            </a:pPr>
            <a:r>
              <a:rPr lang="en-US" altLang="en-US" sz="2000" dirty="0" smtClean="0"/>
              <a:t>Which one is better? B1 or B2?</a:t>
            </a:r>
          </a:p>
          <a:p>
            <a:pPr>
              <a:lnSpc>
                <a:spcPct val="90000"/>
              </a:lnSpc>
            </a:pPr>
            <a:r>
              <a:rPr lang="en-US" altLang="en-US" sz="2000" dirty="0" smtClean="0"/>
              <a:t>How do you define better?</a:t>
            </a:r>
          </a:p>
        </p:txBody>
      </p:sp>
    </p:spTree>
    <p:extLst>
      <p:ext uri="{BB962C8B-B14F-4D97-AF65-F5344CB8AC3E}">
        <p14:creationId xmlns:p14="http://schemas.microsoft.com/office/powerpoint/2010/main" val="3842139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r>
              <a:rPr lang="en-US" altLang="en-US" smtClean="0"/>
              <a:t>Support Vector Machines</a:t>
            </a:r>
          </a:p>
        </p:txBody>
      </p:sp>
      <p:graphicFrame>
        <p:nvGraphicFramePr>
          <p:cNvPr id="11267" name="Object 2"/>
          <p:cNvGraphicFramePr>
            <a:graphicFrameLocks noGrp="1" noChangeAspect="1"/>
          </p:cNvGraphicFramePr>
          <p:nvPr>
            <p:ph idx="1"/>
            <p:extLst>
              <p:ext uri="{D42A27DB-BD31-4B8C-83A1-F6EECF244321}">
                <p14:modId xmlns:p14="http://schemas.microsoft.com/office/powerpoint/2010/main" val="597921849"/>
              </p:ext>
            </p:extLst>
          </p:nvPr>
        </p:nvGraphicFramePr>
        <p:xfrm>
          <a:off x="2661057" y="1514168"/>
          <a:ext cx="3867334" cy="3653853"/>
        </p:xfrm>
        <a:graphic>
          <a:graphicData uri="http://schemas.openxmlformats.org/presentationml/2006/ole">
            <mc:AlternateContent xmlns:mc="http://schemas.openxmlformats.org/markup-compatibility/2006">
              <mc:Choice xmlns:v="urn:schemas-microsoft-com:vml" Requires="v">
                <p:oleObj spid="_x0000_s13367" name="Visio" r:id="rId3" imgW="7442200" imgH="7023100" progId="Visio.Drawing.6">
                  <p:embed/>
                </p:oleObj>
              </mc:Choice>
              <mc:Fallback>
                <p:oleObj name="Visio" r:id="rId3" imgW="7442200" imgH="7023100" progId="Visio.Drawing.6">
                  <p:embed/>
                  <p:pic>
                    <p:nvPicPr>
                      <p:cNvPr id="1126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1057" y="1514168"/>
                        <a:ext cx="3867334" cy="3653853"/>
                      </a:xfrm>
                      <a:prstGeom prst="rect">
                        <a:avLst/>
                      </a:prstGeom>
                      <a:noFill/>
                      <a:ln>
                        <a:noFill/>
                      </a:ln>
                      <a:effectLst/>
                      <a:extLst/>
                    </p:spPr>
                  </p:pic>
                </p:oleObj>
              </mc:Fallback>
            </mc:AlternateContent>
          </a:graphicData>
        </a:graphic>
      </p:graphicFrame>
      <p:sp>
        <p:nvSpPr>
          <p:cNvPr id="11266" name="Rectangle 3"/>
          <p:cNvSpPr>
            <a:spLocks noGrp="1" noChangeArrowheads="1"/>
          </p:cNvSpPr>
          <p:nvPr>
            <p:ph type="body" sz="half" idx="4294967295"/>
          </p:nvPr>
        </p:nvSpPr>
        <p:spPr>
          <a:xfrm>
            <a:off x="1460205" y="5475766"/>
            <a:ext cx="7386083" cy="776177"/>
          </a:xfrm>
        </p:spPr>
        <p:txBody>
          <a:bodyPr/>
          <a:lstStyle/>
          <a:p>
            <a:pPr>
              <a:lnSpc>
                <a:spcPct val="90000"/>
              </a:lnSpc>
            </a:pPr>
            <a:r>
              <a:rPr lang="en-US" altLang="en-US" sz="2000" dirty="0" smtClean="0"/>
              <a:t>Find hyperplane </a:t>
            </a:r>
            <a:r>
              <a:rPr lang="en-US" altLang="en-US" sz="2000" dirty="0" smtClean="0">
                <a:solidFill>
                  <a:srgbClr val="FF0000"/>
                </a:solidFill>
              </a:rPr>
              <a:t>maximizes</a:t>
            </a:r>
            <a:r>
              <a:rPr lang="en-US" altLang="en-US" sz="2000" dirty="0" smtClean="0"/>
              <a:t> </a:t>
            </a:r>
          </a:p>
          <a:p>
            <a:pPr marL="0" indent="0">
              <a:lnSpc>
                <a:spcPct val="90000"/>
              </a:lnSpc>
              <a:buNone/>
            </a:pPr>
            <a:r>
              <a:rPr lang="en-US" altLang="en-US" sz="2000" dirty="0"/>
              <a:t> </a:t>
            </a:r>
            <a:r>
              <a:rPr lang="en-US" altLang="en-US" sz="2000" dirty="0" smtClean="0"/>
              <a:t>    the margin =&gt; B1 is better than B2</a:t>
            </a:r>
          </a:p>
        </p:txBody>
      </p:sp>
    </p:spTree>
    <p:extLst>
      <p:ext uri="{BB962C8B-B14F-4D97-AF65-F5344CB8AC3E}">
        <p14:creationId xmlns:p14="http://schemas.microsoft.com/office/powerpoint/2010/main" val="1605654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 vs. SVM</a:t>
            </a:r>
            <a:endParaRPr lang="en-US" dirty="0"/>
          </a:p>
        </p:txBody>
      </p:sp>
      <p:pic>
        <p:nvPicPr>
          <p:cNvPr id="5" name="Content Placeholder 4"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468287" y="1653519"/>
            <a:ext cx="6144625" cy="4557779"/>
          </a:xfrm>
        </p:spPr>
      </p:pic>
      <p:sp>
        <p:nvSpPr>
          <p:cNvPr id="4" name="Slide Number Placeholder 3"/>
          <p:cNvSpPr>
            <a:spLocks noGrp="1"/>
          </p:cNvSpPr>
          <p:nvPr>
            <p:ph type="sldNum" sz="quarter" idx="12"/>
          </p:nvPr>
        </p:nvSpPr>
        <p:spPr/>
        <p:txBody>
          <a:bodyPr/>
          <a:lstStyle/>
          <a:p>
            <a:fld id="{18CE55FB-C8CE-43BD-8EBC-C060BF5D6D85}" type="slidenum">
              <a:rPr lang="en-US" smtClean="0"/>
              <a:pPr/>
              <a:t>57</a:t>
            </a:fld>
            <a:endParaRPr lang="en-US" dirty="0"/>
          </a:p>
        </p:txBody>
      </p:sp>
    </p:spTree>
    <p:extLst>
      <p:ext uri="{BB962C8B-B14F-4D97-AF65-F5344CB8AC3E}">
        <p14:creationId xmlns:p14="http://schemas.microsoft.com/office/powerpoint/2010/main" val="38985820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a:t>
            </a:r>
            <a:r>
              <a:rPr lang="en-US" dirty="0"/>
              <a:t>margin classifier</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0872" y="1250566"/>
            <a:ext cx="6394401" cy="4395324"/>
          </a:xfrm>
        </p:spPr>
      </p:pic>
      <p:sp>
        <p:nvSpPr>
          <p:cNvPr id="4" name="Slide Number Placeholder 3"/>
          <p:cNvSpPr>
            <a:spLocks noGrp="1"/>
          </p:cNvSpPr>
          <p:nvPr>
            <p:ph type="sldNum" sz="quarter" idx="12"/>
          </p:nvPr>
        </p:nvSpPr>
        <p:spPr/>
        <p:txBody>
          <a:bodyPr/>
          <a:lstStyle/>
          <a:p>
            <a:fld id="{18CE55FB-C8CE-43BD-8EBC-C060BF5D6D85}" type="slidenum">
              <a:rPr lang="en-US" smtClean="0"/>
              <a:pPr/>
              <a:t>58</a:t>
            </a:fld>
            <a:endParaRPr lang="en-US"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9991"/>
            <a:ext cx="4247889" cy="851140"/>
          </a:xfrm>
          <a:prstGeom prst="rect">
            <a:avLst/>
          </a:prstGeom>
        </p:spPr>
      </p:pic>
    </p:spTree>
    <p:extLst>
      <p:ext uri="{BB962C8B-B14F-4D97-AF65-F5344CB8AC3E}">
        <p14:creationId xmlns:p14="http://schemas.microsoft.com/office/powerpoint/2010/main" val="36370828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SVM</a:t>
            </a:r>
            <a:endParaRPr lang="en-US" dirty="0"/>
          </a:p>
        </p:txBody>
      </p:sp>
      <p:sp>
        <p:nvSpPr>
          <p:cNvPr id="3" name="Content Placeholder 2"/>
          <p:cNvSpPr>
            <a:spLocks noGrp="1"/>
          </p:cNvSpPr>
          <p:nvPr>
            <p:ph idx="1"/>
          </p:nvPr>
        </p:nvSpPr>
        <p:spPr/>
        <p:txBody>
          <a:bodyPr/>
          <a:lstStyle/>
          <a:p>
            <a:r>
              <a:rPr lang="en-US" dirty="0" smtClean="0"/>
              <a:t>Separating </a:t>
            </a:r>
            <a:r>
              <a:rPr lang="en-US" dirty="0"/>
              <a:t>the data with </a:t>
            </a:r>
            <a:r>
              <a:rPr lang="en-US" dirty="0" smtClean="0"/>
              <a:t>hyperplane </a:t>
            </a:r>
            <a:r>
              <a:rPr lang="en-US" dirty="0"/>
              <a:t>and extend this to non-linear boundaries using kernel </a:t>
            </a:r>
            <a:r>
              <a:rPr lang="en-US" dirty="0" smtClean="0"/>
              <a:t>trick.</a:t>
            </a:r>
          </a:p>
          <a:p>
            <a:r>
              <a:rPr lang="en-US" dirty="0" smtClean="0"/>
              <a:t>What is “</a:t>
            </a:r>
            <a:r>
              <a:rPr lang="en-US" dirty="0" smtClean="0">
                <a:solidFill>
                  <a:srgbClr val="FF0000"/>
                </a:solidFill>
              </a:rPr>
              <a:t>Kernel trick</a:t>
            </a:r>
            <a:r>
              <a:rPr lang="en-US" dirty="0" smtClean="0"/>
              <a:t>”? What is </a:t>
            </a:r>
            <a:r>
              <a:rPr lang="en-US" dirty="0" smtClean="0">
                <a:solidFill>
                  <a:srgbClr val="FF0000"/>
                </a:solidFill>
              </a:rPr>
              <a:t>feature space</a:t>
            </a:r>
            <a:r>
              <a:rPr lang="en-US" dirty="0" smtClean="0"/>
              <a:t>?</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59</a:t>
            </a:fld>
            <a:endParaRPr lang="en-US" dirty="0"/>
          </a:p>
        </p:txBody>
      </p:sp>
    </p:spTree>
    <p:extLst>
      <p:ext uri="{BB962C8B-B14F-4D97-AF65-F5344CB8AC3E}">
        <p14:creationId xmlns:p14="http://schemas.microsoft.com/office/powerpoint/2010/main" val="290834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To discover </a:t>
            </a:r>
            <a:r>
              <a:rPr lang="en-US" dirty="0"/>
              <a:t>knowledge, insights, </a:t>
            </a:r>
            <a:r>
              <a:rPr lang="en-US" dirty="0" smtClean="0"/>
              <a:t>and patterns </a:t>
            </a:r>
            <a:r>
              <a:rPr lang="en-US" dirty="0"/>
              <a:t>from an organized collection of textual databases. </a:t>
            </a:r>
            <a:endParaRPr lang="en-US" dirty="0" smtClean="0"/>
          </a:p>
          <a:p>
            <a:r>
              <a:rPr lang="en-US" dirty="0" smtClean="0"/>
              <a:t>Helps to perform frequency </a:t>
            </a:r>
            <a:r>
              <a:rPr lang="en-US" dirty="0"/>
              <a:t>analysis of important terms and their </a:t>
            </a:r>
            <a:r>
              <a:rPr lang="en-US" dirty="0" smtClean="0"/>
              <a:t>semantic relationships - TDM.</a:t>
            </a:r>
            <a:endParaRPr lang="en-US" dirty="0"/>
          </a:p>
          <a:p>
            <a:r>
              <a:rPr lang="en-US" dirty="0"/>
              <a:t>Text </a:t>
            </a:r>
            <a:r>
              <a:rPr lang="en-US" dirty="0" smtClean="0"/>
              <a:t>and images - Social </a:t>
            </a:r>
            <a:r>
              <a:rPr lang="en-US" dirty="0"/>
              <a:t>media</a:t>
            </a:r>
          </a:p>
          <a:p>
            <a:r>
              <a:rPr lang="en-US" dirty="0" smtClean="0"/>
              <a:t>Text </a:t>
            </a:r>
            <a:r>
              <a:rPr lang="en-US" dirty="0"/>
              <a:t>mining can be applied to large-scale </a:t>
            </a:r>
            <a:r>
              <a:rPr lang="en-US" dirty="0" smtClean="0"/>
              <a:t>social media </a:t>
            </a:r>
            <a:r>
              <a:rPr lang="en-US" dirty="0"/>
              <a:t>data for gathering preferences and measuring emotional sentiments.</a:t>
            </a:r>
            <a:endParaRPr lang="en-US" dirty="0" smtClean="0"/>
          </a:p>
        </p:txBody>
      </p:sp>
      <p:sp>
        <p:nvSpPr>
          <p:cNvPr id="4" name="Slide Number Placeholder 3"/>
          <p:cNvSpPr>
            <a:spLocks noGrp="1"/>
          </p:cNvSpPr>
          <p:nvPr>
            <p:ph type="sldNum" sz="quarter" idx="12"/>
          </p:nvPr>
        </p:nvSpPr>
        <p:spPr/>
        <p:txBody>
          <a:bodyPr/>
          <a:lstStyle/>
          <a:p>
            <a:fld id="{18CE55FB-C8CE-43BD-8EBC-C060BF5D6D85}" type="slidenum">
              <a:rPr lang="en-US" smtClean="0"/>
              <a:pPr/>
              <a:t>6</a:t>
            </a:fld>
            <a:endParaRPr lang="en-US"/>
          </a:p>
        </p:txBody>
      </p:sp>
    </p:spTree>
    <p:extLst>
      <p:ext uri="{BB962C8B-B14F-4D97-AF65-F5344CB8AC3E}">
        <p14:creationId xmlns:p14="http://schemas.microsoft.com/office/powerpoint/2010/main" val="23019684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a:t>
            </a:r>
            <a:endParaRPr lang="en-US" dirty="0"/>
          </a:p>
        </p:txBody>
      </p:sp>
      <p:sp>
        <p:nvSpPr>
          <p:cNvPr id="3" name="Content Placeholder 2"/>
          <p:cNvSpPr>
            <a:spLocks noGrp="1"/>
          </p:cNvSpPr>
          <p:nvPr>
            <p:ph idx="1"/>
          </p:nvPr>
        </p:nvSpPr>
        <p:spPr>
          <a:xfrm>
            <a:off x="1358415" y="1307805"/>
            <a:ext cx="7175986" cy="4975008"/>
          </a:xfrm>
        </p:spPr>
        <p:txBody>
          <a:bodyPr>
            <a:normAutofit/>
          </a:bodyPr>
          <a:lstStyle/>
          <a:p>
            <a:r>
              <a:rPr lang="en-US" sz="2000" dirty="0" smtClean="0"/>
              <a:t>If </a:t>
            </a:r>
            <a:r>
              <a:rPr lang="en-US" sz="2000" dirty="0"/>
              <a:t>data is linear, a separating </a:t>
            </a:r>
            <a:r>
              <a:rPr lang="en-US" sz="2000" dirty="0" smtClean="0"/>
              <a:t>hyperplane </a:t>
            </a:r>
            <a:r>
              <a:rPr lang="en-US" sz="2000" dirty="0"/>
              <a:t>may be used to divide the data. </a:t>
            </a:r>
          </a:p>
          <a:p>
            <a:r>
              <a:rPr lang="en-US" sz="2000" dirty="0"/>
              <a:t>However it is often the case that the data is far from linear and the datasets are inseparable. </a:t>
            </a:r>
            <a:endParaRPr lang="en-US" sz="2000" dirty="0" smtClean="0"/>
          </a:p>
          <a:p>
            <a:r>
              <a:rPr lang="en-US" sz="2000" dirty="0" smtClean="0"/>
              <a:t>To </a:t>
            </a:r>
            <a:r>
              <a:rPr lang="en-US" sz="2000" dirty="0"/>
              <a:t>allow for this kernels are used to non-linearly map the input data to a </a:t>
            </a:r>
            <a:r>
              <a:rPr lang="en-US" sz="2000" dirty="0" smtClean="0"/>
              <a:t>high-dimensional </a:t>
            </a:r>
            <a:r>
              <a:rPr lang="en-US" sz="2000" dirty="0"/>
              <a:t>space</a:t>
            </a:r>
            <a:r>
              <a:rPr lang="en-US" sz="2000" dirty="0" smtClean="0"/>
              <a:t>. The </a:t>
            </a:r>
            <a:r>
              <a:rPr lang="en-US" sz="2000" dirty="0"/>
              <a:t>new mapping is then linearly </a:t>
            </a:r>
            <a:r>
              <a:rPr lang="en-US" sz="2000" dirty="0" smtClean="0"/>
              <a:t>separable.</a:t>
            </a:r>
            <a:endParaRPr lang="en-US" sz="2000"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60</a:t>
            </a:fld>
            <a:endParaRPr lang="en-US" dirty="0"/>
          </a:p>
        </p:txBody>
      </p:sp>
      <p:pic>
        <p:nvPicPr>
          <p:cNvPr id="5" name="Picture 4"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579834" y="4255658"/>
            <a:ext cx="5009511" cy="2177409"/>
          </a:xfrm>
          <a:prstGeom prst="rect">
            <a:avLst/>
          </a:prstGeom>
        </p:spPr>
      </p:pic>
      <p:sp>
        <p:nvSpPr>
          <p:cNvPr id="6" name="Rectangle 5"/>
          <p:cNvSpPr/>
          <p:nvPr/>
        </p:nvSpPr>
        <p:spPr>
          <a:xfrm>
            <a:off x="1347695" y="3942124"/>
            <a:ext cx="7479933" cy="400110"/>
          </a:xfrm>
          <a:prstGeom prst="rect">
            <a:avLst/>
          </a:prstGeom>
        </p:spPr>
        <p:txBody>
          <a:bodyPr wrap="none">
            <a:spAutoFit/>
          </a:bodyPr>
          <a:lstStyle/>
          <a:p>
            <a:r>
              <a:rPr lang="en-US" sz="2000" b="1" dirty="0">
                <a:solidFill>
                  <a:srgbClr val="FF0000"/>
                </a:solidFill>
              </a:rPr>
              <a:t>This mapping is defined by the Kernel</a:t>
            </a:r>
            <a:r>
              <a:rPr lang="en-US" sz="2000" b="1" dirty="0" smtClean="0">
                <a:solidFill>
                  <a:srgbClr val="FF0000"/>
                </a:solidFill>
              </a:rPr>
              <a:t>: K(x, y) = </a:t>
            </a:r>
            <a:r>
              <a:rPr lang="en-US" sz="2000" b="1" dirty="0" smtClean="0">
                <a:solidFill>
                  <a:srgbClr val="FF0000"/>
                </a:solidFill>
                <a:sym typeface="Symbol" panose="05050102010706020507" pitchFamily="18" charset="2"/>
              </a:rPr>
              <a:t>(x) . </a:t>
            </a:r>
            <a:r>
              <a:rPr lang="en-US" sz="2000" b="1" dirty="0">
                <a:solidFill>
                  <a:srgbClr val="FF0000"/>
                </a:solidFill>
                <a:sym typeface="Symbol" panose="05050102010706020507" pitchFamily="18" charset="2"/>
              </a:rPr>
              <a:t></a:t>
            </a:r>
            <a:r>
              <a:rPr lang="en-US" sz="2000" b="1" dirty="0" smtClean="0">
                <a:solidFill>
                  <a:srgbClr val="FF0000"/>
                </a:solidFill>
                <a:sym typeface="Symbol" panose="05050102010706020507" pitchFamily="18" charset="2"/>
              </a:rPr>
              <a:t>(y) </a:t>
            </a:r>
            <a:r>
              <a:rPr lang="en-US" sz="2000" b="1" dirty="0" smtClean="0">
                <a:solidFill>
                  <a:srgbClr val="FF0000"/>
                </a:solidFill>
              </a:rPr>
              <a:t> </a:t>
            </a:r>
            <a:endParaRPr lang="en-US" sz="2000" b="1" dirty="0">
              <a:solidFill>
                <a:srgbClr val="FF0000"/>
              </a:solidFill>
            </a:endParaRPr>
          </a:p>
        </p:txBody>
      </p:sp>
    </p:spTree>
    <p:extLst>
      <p:ext uri="{BB962C8B-B14F-4D97-AF65-F5344CB8AC3E}">
        <p14:creationId xmlns:p14="http://schemas.microsoft.com/office/powerpoint/2010/main" val="81770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Space</a:t>
            </a:r>
          </a:p>
        </p:txBody>
      </p:sp>
      <p:sp>
        <p:nvSpPr>
          <p:cNvPr id="3" name="Content Placeholder 2"/>
          <p:cNvSpPr>
            <a:spLocks noGrp="1"/>
          </p:cNvSpPr>
          <p:nvPr>
            <p:ph idx="1"/>
          </p:nvPr>
        </p:nvSpPr>
        <p:spPr/>
        <p:txBody>
          <a:bodyPr/>
          <a:lstStyle/>
          <a:p>
            <a:r>
              <a:rPr lang="en-US" dirty="0" smtClean="0"/>
              <a:t>Transforming </a:t>
            </a:r>
            <a:r>
              <a:rPr lang="en-US" dirty="0"/>
              <a:t>the data into feature space makes it possible to define a similarity measure on the basis of the dot product. </a:t>
            </a:r>
            <a:endParaRPr lang="en-US" dirty="0" smtClean="0"/>
          </a:p>
          <a:p>
            <a:r>
              <a:rPr lang="en-US" dirty="0" smtClean="0"/>
              <a:t>If </a:t>
            </a:r>
            <a:r>
              <a:rPr lang="en-US" dirty="0"/>
              <a:t>the feature space is chosen suitably, pattern recognition can be easy</a:t>
            </a:r>
          </a:p>
        </p:txBody>
      </p:sp>
      <p:sp>
        <p:nvSpPr>
          <p:cNvPr id="4" name="Slide Number Placeholder 3"/>
          <p:cNvSpPr>
            <a:spLocks noGrp="1"/>
          </p:cNvSpPr>
          <p:nvPr>
            <p:ph type="sldNum" sz="quarter" idx="12"/>
          </p:nvPr>
        </p:nvSpPr>
        <p:spPr/>
        <p:txBody>
          <a:bodyPr/>
          <a:lstStyle/>
          <a:p>
            <a:fld id="{18CE55FB-C8CE-43BD-8EBC-C060BF5D6D85}" type="slidenum">
              <a:rPr lang="en-US" smtClean="0"/>
              <a:pPr/>
              <a:t>61</a:t>
            </a:fld>
            <a:endParaRPr lang="en-US" dirty="0"/>
          </a:p>
        </p:txBody>
      </p:sp>
      <p:pic>
        <p:nvPicPr>
          <p:cNvPr id="5" name="Picture 4"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943196" y="3663368"/>
            <a:ext cx="4896102" cy="2508379"/>
          </a:xfrm>
          <a:prstGeom prst="rect">
            <a:avLst/>
          </a:prstGeom>
        </p:spPr>
      </p:pic>
      <p:sp>
        <p:nvSpPr>
          <p:cNvPr id="6" name="Rectangle 5"/>
          <p:cNvSpPr/>
          <p:nvPr/>
        </p:nvSpPr>
        <p:spPr>
          <a:xfrm>
            <a:off x="6145619" y="5996763"/>
            <a:ext cx="861237" cy="286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6694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Kernel trick</a:t>
            </a:r>
            <a:endParaRPr lang="en-US" dirty="0"/>
          </a:p>
        </p:txBody>
      </p:sp>
      <p:sp>
        <p:nvSpPr>
          <p:cNvPr id="3" name="Content Placeholder 2"/>
          <p:cNvSpPr>
            <a:spLocks noGrp="1"/>
          </p:cNvSpPr>
          <p:nvPr>
            <p:ph idx="1"/>
          </p:nvPr>
        </p:nvSpPr>
        <p:spPr>
          <a:xfrm>
            <a:off x="1096206" y="1414130"/>
            <a:ext cx="7718185" cy="5124893"/>
          </a:xfrm>
        </p:spPr>
        <p:txBody>
          <a:bodyPr>
            <a:normAutofit fontScale="92500" lnSpcReduction="20000"/>
          </a:bodyPr>
          <a:lstStyle/>
          <a:p>
            <a:r>
              <a:rPr lang="en-US" dirty="0"/>
              <a:t>when </a:t>
            </a:r>
            <a:r>
              <a:rPr lang="en-US" dirty="0" smtClean="0"/>
              <a:t>&lt;</a:t>
            </a:r>
            <a:r>
              <a:rPr lang="en-US" dirty="0" err="1" smtClean="0"/>
              <a:t>w,b</a:t>
            </a:r>
            <a:r>
              <a:rPr lang="en-US" dirty="0" smtClean="0"/>
              <a:t>&gt; </a:t>
            </a:r>
            <a:r>
              <a:rPr lang="en-US" dirty="0"/>
              <a:t>is obtained the problem is solved for a simple linear scenario in which data is separated by a hyper plane. </a:t>
            </a:r>
            <a:endParaRPr lang="en-US" dirty="0" smtClean="0"/>
          </a:p>
          <a:p>
            <a:r>
              <a:rPr lang="en-US" dirty="0" smtClean="0"/>
              <a:t>The </a:t>
            </a:r>
            <a:r>
              <a:rPr lang="en-US" dirty="0" err="1"/>
              <a:t>Kenral</a:t>
            </a:r>
            <a:r>
              <a:rPr lang="en-US" dirty="0"/>
              <a:t> trick allows SVM’s to form nonlinear </a:t>
            </a:r>
            <a:r>
              <a:rPr lang="en-US" dirty="0" smtClean="0"/>
              <a:t>boundaries.</a:t>
            </a:r>
          </a:p>
          <a:p>
            <a:pPr marL="914400" lvl="1" indent="-457200">
              <a:buFont typeface="+mj-lt"/>
              <a:buAutoNum type="alphaLcParenR"/>
            </a:pPr>
            <a:r>
              <a:rPr lang="en-US" sz="2200" dirty="0" smtClean="0"/>
              <a:t>The </a:t>
            </a:r>
            <a:r>
              <a:rPr lang="en-US" sz="2200" dirty="0"/>
              <a:t>algorithm is expressed using only the inner products of data sets. This is also called as dual problem. </a:t>
            </a:r>
            <a:endParaRPr lang="en-US" sz="2200" dirty="0" smtClean="0"/>
          </a:p>
          <a:p>
            <a:pPr marL="914400" lvl="1" indent="-457200">
              <a:buFont typeface="+mj-lt"/>
              <a:buAutoNum type="alphaLcParenR"/>
            </a:pPr>
            <a:r>
              <a:rPr lang="en-US" sz="2200" dirty="0" smtClean="0"/>
              <a:t>Original </a:t>
            </a:r>
            <a:r>
              <a:rPr lang="en-US" sz="2200" dirty="0"/>
              <a:t>data are passed through non linear maps to form new data with respect to new dimensions by adding a pair wise product of some of the original data dimension to each data vector. </a:t>
            </a:r>
            <a:endParaRPr lang="en-US" sz="2200" dirty="0" smtClean="0"/>
          </a:p>
          <a:p>
            <a:pPr marL="914400" lvl="1" indent="-457200">
              <a:buFont typeface="+mj-lt"/>
              <a:buAutoNum type="alphaLcParenR"/>
            </a:pPr>
            <a:r>
              <a:rPr lang="en-US" sz="2200" dirty="0" smtClean="0"/>
              <a:t>Rather </a:t>
            </a:r>
            <a:r>
              <a:rPr lang="en-US" sz="2200" dirty="0"/>
              <a:t>than an inner product on these new, larger vectors, and store in tables and later do a table lookup, we can represent a dot product of the data after doing non linear mapping on them. This function is the kernel function. </a:t>
            </a:r>
          </a:p>
        </p:txBody>
      </p:sp>
      <p:sp>
        <p:nvSpPr>
          <p:cNvPr id="4" name="Slide Number Placeholder 3"/>
          <p:cNvSpPr>
            <a:spLocks noGrp="1"/>
          </p:cNvSpPr>
          <p:nvPr>
            <p:ph type="sldNum" sz="quarter" idx="12"/>
          </p:nvPr>
        </p:nvSpPr>
        <p:spPr/>
        <p:txBody>
          <a:bodyPr/>
          <a:lstStyle/>
          <a:p>
            <a:fld id="{18CE55FB-C8CE-43BD-8EBC-C060BF5D6D85}" type="slidenum">
              <a:rPr lang="en-US" smtClean="0"/>
              <a:pPr/>
              <a:t>62</a:t>
            </a:fld>
            <a:endParaRPr lang="en-US" dirty="0"/>
          </a:p>
        </p:txBody>
      </p:sp>
    </p:spTree>
    <p:extLst>
      <p:ext uri="{BB962C8B-B14F-4D97-AF65-F5344CB8AC3E}">
        <p14:creationId xmlns:p14="http://schemas.microsoft.com/office/powerpoint/2010/main" val="3191943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lstStyle/>
          <a:p>
            <a:r>
              <a:rPr lang="en-US" dirty="0" smtClean="0"/>
              <a:t>Works well when no. of features is greater than no. of instances.</a:t>
            </a:r>
          </a:p>
          <a:p>
            <a:r>
              <a:rPr lang="en-US" dirty="0" smtClean="0"/>
              <a:t>Its applicable for spam filtering where words are larger.</a:t>
            </a:r>
          </a:p>
          <a:p>
            <a:r>
              <a:rPr lang="en-US" dirty="0" smtClean="0"/>
              <a:t>When the optimal decision boundary is nonlinear, SVM transforms the variable to create new dimensions such that it is linear in the transformed dimensions.</a:t>
            </a:r>
          </a:p>
          <a:p>
            <a:r>
              <a:rPr lang="en-US" dirty="0" smtClean="0"/>
              <a:t>Easy to understand, computationally efficient.</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63</a:t>
            </a:fld>
            <a:endParaRPr lang="en-US" dirty="0"/>
          </a:p>
        </p:txBody>
      </p:sp>
    </p:spTree>
    <p:extLst>
      <p:ext uri="{BB962C8B-B14F-4D97-AF65-F5344CB8AC3E}">
        <p14:creationId xmlns:p14="http://schemas.microsoft.com/office/powerpoint/2010/main" val="388315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lstStyle/>
          <a:p>
            <a:r>
              <a:rPr lang="en-US" dirty="0" smtClean="0"/>
              <a:t>It works well for real numbers and the dataset should be numeric only.</a:t>
            </a:r>
          </a:p>
          <a:p>
            <a:r>
              <a:rPr lang="en-US" dirty="0" smtClean="0"/>
              <a:t>Works for binary classification only.</a:t>
            </a:r>
          </a:p>
          <a:p>
            <a:r>
              <a:rPr lang="en-US" dirty="0" smtClean="0"/>
              <a:t>Training takes more time.</a:t>
            </a:r>
          </a:p>
          <a:p>
            <a:r>
              <a:rPr lang="en-US" dirty="0" smtClean="0"/>
              <a:t>When data has noise, it may not work properly.</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64</a:t>
            </a:fld>
            <a:endParaRPr lang="en-US" dirty="0"/>
          </a:p>
        </p:txBody>
      </p:sp>
    </p:spTree>
    <p:extLst>
      <p:ext uri="{BB962C8B-B14F-4D97-AF65-F5344CB8AC3E}">
        <p14:creationId xmlns:p14="http://schemas.microsoft.com/office/powerpoint/2010/main" val="159852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42415" y="2361641"/>
            <a:ext cx="6591985" cy="1468800"/>
          </a:xfrm>
        </p:spPr>
        <p:txBody>
          <a:bodyPr/>
          <a:lstStyle/>
          <a:p>
            <a:r>
              <a:rPr lang="en-US" b="1" dirty="0" smtClean="0"/>
              <a:t>Web Mining</a:t>
            </a:r>
            <a:endParaRPr lang="en-US" b="1"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18CE55FB-C8CE-43BD-8EBC-C060BF5D6D85}" type="slidenum">
              <a:rPr lang="en-US" smtClean="0"/>
              <a:pPr/>
              <a:t>65</a:t>
            </a:fld>
            <a:endParaRPr lang="en-US" dirty="0"/>
          </a:p>
        </p:txBody>
      </p:sp>
    </p:spTree>
    <p:extLst>
      <p:ext uri="{BB962C8B-B14F-4D97-AF65-F5344CB8AC3E}">
        <p14:creationId xmlns:p14="http://schemas.microsoft.com/office/powerpoint/2010/main" val="395496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a:t>More data is posted on the Web </a:t>
            </a:r>
            <a:r>
              <a:rPr lang="en-US" dirty="0" smtClean="0"/>
              <a:t>every day </a:t>
            </a:r>
            <a:r>
              <a:rPr lang="en-US" dirty="0"/>
              <a:t>than was there on the whole Web just 20 years ago. </a:t>
            </a:r>
            <a:endParaRPr lang="en-US" dirty="0" smtClean="0"/>
          </a:p>
          <a:p>
            <a:r>
              <a:rPr lang="en-US" dirty="0" smtClean="0"/>
              <a:t>Billions </a:t>
            </a:r>
            <a:r>
              <a:rPr lang="en-US" dirty="0"/>
              <a:t>of </a:t>
            </a:r>
            <a:r>
              <a:rPr lang="en-US" dirty="0" smtClean="0"/>
              <a:t>users are </a:t>
            </a:r>
            <a:r>
              <a:rPr lang="en-US" dirty="0"/>
              <a:t>using it every day for a variety of purposes. </a:t>
            </a:r>
            <a:endParaRPr lang="en-US" dirty="0" smtClean="0"/>
          </a:p>
          <a:p>
            <a:r>
              <a:rPr lang="en-US" dirty="0" smtClean="0"/>
              <a:t>The </a:t>
            </a:r>
            <a:r>
              <a:rPr lang="en-US" dirty="0"/>
              <a:t>Web is used for ecommerce</a:t>
            </a:r>
            <a:r>
              <a:rPr lang="en-US" dirty="0" smtClean="0"/>
              <a:t>, business </a:t>
            </a:r>
            <a:r>
              <a:rPr lang="en-US" dirty="0"/>
              <a:t>communication, and many other applications. </a:t>
            </a:r>
            <a:endParaRPr lang="en-US" dirty="0" smtClean="0"/>
          </a:p>
          <a:p>
            <a:r>
              <a:rPr lang="en-US" dirty="0" smtClean="0"/>
              <a:t>Web mining </a:t>
            </a:r>
            <a:r>
              <a:rPr lang="en-US" dirty="0"/>
              <a:t>analyzes data from the Web and helps find insights that </a:t>
            </a:r>
            <a:r>
              <a:rPr lang="en-US" dirty="0" smtClean="0"/>
              <a:t>could optimize </a:t>
            </a:r>
            <a:r>
              <a:rPr lang="en-US" dirty="0"/>
              <a:t>the web content and improve the user experience. </a:t>
            </a:r>
            <a:endParaRPr lang="en-US" dirty="0" smtClean="0"/>
          </a:p>
          <a:p>
            <a:r>
              <a:rPr lang="en-US" dirty="0" smtClean="0"/>
              <a:t>Data </a:t>
            </a:r>
            <a:r>
              <a:rPr lang="en-US" dirty="0"/>
              <a:t>for </a:t>
            </a:r>
            <a:r>
              <a:rPr lang="en-US" dirty="0" smtClean="0"/>
              <a:t>web mining </a:t>
            </a:r>
            <a:r>
              <a:rPr lang="en-US" dirty="0"/>
              <a:t>is collected via web crawlers, web logs, and other means.</a:t>
            </a:r>
          </a:p>
        </p:txBody>
      </p:sp>
      <p:sp>
        <p:nvSpPr>
          <p:cNvPr id="4" name="Slide Number Placeholder 3"/>
          <p:cNvSpPr>
            <a:spLocks noGrp="1"/>
          </p:cNvSpPr>
          <p:nvPr>
            <p:ph type="sldNum" sz="quarter" idx="12"/>
          </p:nvPr>
        </p:nvSpPr>
        <p:spPr/>
        <p:txBody>
          <a:bodyPr/>
          <a:lstStyle/>
          <a:p>
            <a:fld id="{18CE55FB-C8CE-43BD-8EBC-C060BF5D6D85}" type="slidenum">
              <a:rPr lang="en-US" smtClean="0"/>
              <a:pPr/>
              <a:t>66</a:t>
            </a:fld>
            <a:endParaRPr lang="en-US" dirty="0"/>
          </a:p>
        </p:txBody>
      </p:sp>
    </p:spTree>
    <p:extLst>
      <p:ext uri="{BB962C8B-B14F-4D97-AF65-F5344CB8AC3E}">
        <p14:creationId xmlns:p14="http://schemas.microsoft.com/office/powerpoint/2010/main" val="63940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a:t>
            </a:r>
            <a:endParaRPr lang="en-US" dirty="0"/>
          </a:p>
        </p:txBody>
      </p:sp>
      <p:sp>
        <p:nvSpPr>
          <p:cNvPr id="3" name="Content Placeholder 2"/>
          <p:cNvSpPr>
            <a:spLocks noGrp="1"/>
          </p:cNvSpPr>
          <p:nvPr>
            <p:ph idx="1"/>
          </p:nvPr>
        </p:nvSpPr>
        <p:spPr/>
        <p:txBody>
          <a:bodyPr/>
          <a:lstStyle/>
          <a:p>
            <a:r>
              <a:rPr lang="en-US" b="1" i="1" dirty="0"/>
              <a:t>Appearance: </a:t>
            </a:r>
            <a:r>
              <a:rPr lang="en-US" dirty="0"/>
              <a:t>Aesthetic design; well-formatted content, easy to </a:t>
            </a:r>
            <a:r>
              <a:rPr lang="en-US" dirty="0" smtClean="0"/>
              <a:t>scan and </a:t>
            </a:r>
            <a:r>
              <a:rPr lang="en-US" dirty="0"/>
              <a:t>navigate; and good color contrasts.</a:t>
            </a:r>
          </a:p>
          <a:p>
            <a:r>
              <a:rPr lang="en-US" b="1" i="1" dirty="0" smtClean="0"/>
              <a:t>Content</a:t>
            </a:r>
            <a:r>
              <a:rPr lang="en-US" b="1" i="1" dirty="0"/>
              <a:t>: </a:t>
            </a:r>
            <a:r>
              <a:rPr lang="en-US" dirty="0"/>
              <a:t>Well-planned information architecture with useful </a:t>
            </a:r>
            <a:r>
              <a:rPr lang="en-US" dirty="0" smtClean="0"/>
              <a:t>content; fresh </a:t>
            </a:r>
            <a:r>
              <a:rPr lang="en-US" dirty="0"/>
              <a:t>content; search-engine optimized; and links to other good sites.</a:t>
            </a:r>
          </a:p>
          <a:p>
            <a:r>
              <a:rPr lang="en-US" b="1" i="1" dirty="0" smtClean="0"/>
              <a:t>Functionality</a:t>
            </a:r>
            <a:r>
              <a:rPr lang="en-US" b="1" i="1" dirty="0"/>
              <a:t>: </a:t>
            </a:r>
            <a:r>
              <a:rPr lang="en-US" dirty="0"/>
              <a:t>Accessible to all authorized users; fast loading times</a:t>
            </a:r>
            <a:r>
              <a:rPr lang="en-US" dirty="0" smtClean="0"/>
              <a:t>; usable </a:t>
            </a:r>
            <a:r>
              <a:rPr lang="en-US" dirty="0"/>
              <a:t>forms; and mobile enabled.</a:t>
            </a:r>
          </a:p>
        </p:txBody>
      </p:sp>
      <p:sp>
        <p:nvSpPr>
          <p:cNvPr id="4" name="Slide Number Placeholder 3"/>
          <p:cNvSpPr>
            <a:spLocks noGrp="1"/>
          </p:cNvSpPr>
          <p:nvPr>
            <p:ph type="sldNum" sz="quarter" idx="12"/>
          </p:nvPr>
        </p:nvSpPr>
        <p:spPr/>
        <p:txBody>
          <a:bodyPr/>
          <a:lstStyle/>
          <a:p>
            <a:fld id="{18CE55FB-C8CE-43BD-8EBC-C060BF5D6D85}" type="slidenum">
              <a:rPr lang="en-US" smtClean="0"/>
              <a:pPr/>
              <a:t>67</a:t>
            </a:fld>
            <a:endParaRPr lang="en-US" dirty="0"/>
          </a:p>
        </p:txBody>
      </p:sp>
    </p:spTree>
    <p:extLst>
      <p:ext uri="{BB962C8B-B14F-4D97-AF65-F5344CB8AC3E}">
        <p14:creationId xmlns:p14="http://schemas.microsoft.com/office/powerpoint/2010/main" val="73177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Web Mining?</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structure are of interest to ensure that </a:t>
            </a:r>
            <a:r>
              <a:rPr lang="en-US" dirty="0" smtClean="0"/>
              <a:t>the Web </a:t>
            </a:r>
            <a:r>
              <a:rPr lang="en-US" dirty="0"/>
              <a:t>is easy to use. </a:t>
            </a:r>
            <a:endParaRPr lang="en-US" dirty="0" smtClean="0"/>
          </a:p>
          <a:p>
            <a:r>
              <a:rPr lang="en-US" dirty="0" smtClean="0"/>
              <a:t>The </a:t>
            </a:r>
            <a:r>
              <a:rPr lang="en-US" dirty="0"/>
              <a:t>analysis of web usage provides feedback on </a:t>
            </a:r>
            <a:r>
              <a:rPr lang="en-US" dirty="0" smtClean="0"/>
              <a:t>the web </a:t>
            </a:r>
            <a:r>
              <a:rPr lang="en-US" dirty="0"/>
              <a:t>content and also the consumer’s browsing habits. </a:t>
            </a:r>
            <a:endParaRPr lang="en-US" dirty="0" smtClean="0"/>
          </a:p>
          <a:p>
            <a:r>
              <a:rPr lang="en-US" dirty="0" smtClean="0"/>
              <a:t>This </a:t>
            </a:r>
            <a:r>
              <a:rPr lang="en-US" dirty="0"/>
              <a:t>data can be </a:t>
            </a:r>
            <a:r>
              <a:rPr lang="en-US" dirty="0" smtClean="0"/>
              <a:t>of immense </a:t>
            </a:r>
            <a:r>
              <a:rPr lang="en-US" dirty="0"/>
              <a:t>use for commercial advertising, and even for social engineering.</a:t>
            </a:r>
          </a:p>
          <a:p>
            <a:r>
              <a:rPr lang="en-US" dirty="0"/>
              <a:t>The Web could be analyzed for its structure as well as content. </a:t>
            </a:r>
            <a:endParaRPr lang="en-US" dirty="0" smtClean="0"/>
          </a:p>
          <a:p>
            <a:r>
              <a:rPr lang="en-US" dirty="0" smtClean="0"/>
              <a:t>The usage </a:t>
            </a:r>
            <a:r>
              <a:rPr lang="en-US" dirty="0"/>
              <a:t>pattern of web pages could also be analyzed</a:t>
            </a:r>
          </a:p>
        </p:txBody>
      </p:sp>
      <p:sp>
        <p:nvSpPr>
          <p:cNvPr id="4" name="Slide Number Placeholder 3"/>
          <p:cNvSpPr>
            <a:spLocks noGrp="1"/>
          </p:cNvSpPr>
          <p:nvPr>
            <p:ph type="sldNum" sz="quarter" idx="12"/>
          </p:nvPr>
        </p:nvSpPr>
        <p:spPr/>
        <p:txBody>
          <a:bodyPr/>
          <a:lstStyle/>
          <a:p>
            <a:fld id="{18CE55FB-C8CE-43BD-8EBC-C060BF5D6D85}" type="slidenum">
              <a:rPr lang="en-US" smtClean="0"/>
              <a:pPr/>
              <a:t>68</a:t>
            </a:fld>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463840" y="3181320"/>
              <a:ext cx="4057920" cy="70200"/>
            </p14:xfrm>
          </p:contentPart>
        </mc:Choice>
        <mc:Fallback xmlns="">
          <p:pic>
            <p:nvPicPr>
              <p:cNvPr id="5" name="Ink 4"/>
              <p:cNvPicPr/>
              <p:nvPr/>
            </p:nvPicPr>
            <p:blipFill>
              <a:blip r:embed="rId3"/>
              <a:stretch>
                <a:fillRect/>
              </a:stretch>
            </p:blipFill>
            <p:spPr>
              <a:xfrm>
                <a:off x="2448000" y="3117960"/>
                <a:ext cx="4089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758960" y="3632040"/>
              <a:ext cx="2750040" cy="70200"/>
            </p14:xfrm>
          </p:contentPart>
        </mc:Choice>
        <mc:Fallback xmlns="">
          <p:pic>
            <p:nvPicPr>
              <p:cNvPr id="6" name="Ink 5"/>
              <p:cNvPicPr/>
              <p:nvPr/>
            </p:nvPicPr>
            <p:blipFill>
              <a:blip r:embed="rId5"/>
              <a:stretch>
                <a:fillRect/>
              </a:stretch>
            </p:blipFill>
            <p:spPr>
              <a:xfrm>
                <a:off x="1743120" y="3568680"/>
                <a:ext cx="27817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2400480" y="5842080"/>
              <a:ext cx="2495880" cy="235080"/>
            </p14:xfrm>
          </p:contentPart>
        </mc:Choice>
        <mc:Fallback xmlns="">
          <p:pic>
            <p:nvPicPr>
              <p:cNvPr id="7" name="Ink 6"/>
              <p:cNvPicPr/>
              <p:nvPr/>
            </p:nvPicPr>
            <p:blipFill>
              <a:blip r:embed="rId7"/>
              <a:stretch>
                <a:fillRect/>
              </a:stretch>
            </p:blipFill>
            <p:spPr>
              <a:xfrm>
                <a:off x="2384640" y="5778360"/>
                <a:ext cx="2527560" cy="362520"/>
              </a:xfrm>
              <a:prstGeom prst="rect">
                <a:avLst/>
              </a:prstGeom>
            </p:spPr>
          </p:pic>
        </mc:Fallback>
      </mc:AlternateContent>
    </p:spTree>
    <p:extLst>
      <p:ext uri="{BB962C8B-B14F-4D97-AF65-F5344CB8AC3E}">
        <p14:creationId xmlns:p14="http://schemas.microsoft.com/office/powerpoint/2010/main" val="30409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pic>
        <p:nvPicPr>
          <p:cNvPr id="5" name="Content Placeholder 4" descr="Screen Clipping"/>
          <p:cNvPicPr>
            <a:picLocks noGrp="1" noChangeAspect="1"/>
          </p:cNvPicPr>
          <p:nvPr>
            <p:ph idx="1"/>
          </p:nvPr>
        </p:nvPicPr>
        <p:blipFill rotWithShape="1">
          <a:blip r:embed="rId2">
            <a:extLst>
              <a:ext uri="{28A0092B-C50C-407E-A947-70E740481C1C}">
                <a14:useLocalDpi xmlns:a14="http://schemas.microsoft.com/office/drawing/2010/main" val="0"/>
              </a:ext>
            </a:extLst>
          </a:blip>
          <a:srcRect t="1061"/>
          <a:stretch/>
        </p:blipFill>
        <p:spPr>
          <a:xfrm>
            <a:off x="1233856" y="1679944"/>
            <a:ext cx="7771001" cy="3848986"/>
          </a:xfrm>
        </p:spPr>
      </p:pic>
      <p:sp>
        <p:nvSpPr>
          <p:cNvPr id="4" name="Slide Number Placeholder 3"/>
          <p:cNvSpPr>
            <a:spLocks noGrp="1"/>
          </p:cNvSpPr>
          <p:nvPr>
            <p:ph type="sldNum" sz="quarter" idx="12"/>
          </p:nvPr>
        </p:nvSpPr>
        <p:spPr/>
        <p:txBody>
          <a:bodyPr/>
          <a:lstStyle/>
          <a:p>
            <a:fld id="{18CE55FB-C8CE-43BD-8EBC-C060BF5D6D85}" type="slidenum">
              <a:rPr lang="en-US" smtClean="0"/>
              <a:pPr/>
              <a:t>69</a:t>
            </a:fld>
            <a:endParaRPr lang="en-US"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689800" y="2070000"/>
              <a:ext cx="1606680" cy="45000"/>
            </p14:xfrm>
          </p:contentPart>
        </mc:Choice>
        <mc:Fallback xmlns="">
          <p:pic>
            <p:nvPicPr>
              <p:cNvPr id="3" name="Ink 2"/>
              <p:cNvPicPr/>
              <p:nvPr/>
            </p:nvPicPr>
            <p:blipFill>
              <a:blip r:embed="rId4"/>
              <a:stretch>
                <a:fillRect/>
              </a:stretch>
            </p:blipFill>
            <p:spPr>
              <a:xfrm>
                <a:off x="5673960" y="2006640"/>
                <a:ext cx="1638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403640" y="1835280"/>
              <a:ext cx="1022400" cy="159120"/>
            </p14:xfrm>
          </p:contentPart>
        </mc:Choice>
        <mc:Fallback xmlns="">
          <p:pic>
            <p:nvPicPr>
              <p:cNvPr id="6" name="Ink 5"/>
              <p:cNvPicPr/>
              <p:nvPr/>
            </p:nvPicPr>
            <p:blipFill>
              <a:blip r:embed="rId6"/>
              <a:stretch>
                <a:fillRect/>
              </a:stretch>
            </p:blipFill>
            <p:spPr>
              <a:xfrm>
                <a:off x="1387440" y="1771560"/>
                <a:ext cx="10544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1473480" y="2565360"/>
              <a:ext cx="946440" cy="114840"/>
            </p14:xfrm>
          </p:contentPart>
        </mc:Choice>
        <mc:Fallback xmlns="">
          <p:pic>
            <p:nvPicPr>
              <p:cNvPr id="7" name="Ink 6"/>
              <p:cNvPicPr/>
              <p:nvPr/>
            </p:nvPicPr>
            <p:blipFill>
              <a:blip r:embed="rId8"/>
              <a:stretch>
                <a:fillRect/>
              </a:stretch>
            </p:blipFill>
            <p:spPr>
              <a:xfrm>
                <a:off x="1457280" y="2502000"/>
                <a:ext cx="9784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1365480" y="3206880"/>
              <a:ext cx="514440" cy="216000"/>
            </p14:xfrm>
          </p:contentPart>
        </mc:Choice>
        <mc:Fallback xmlns="">
          <p:pic>
            <p:nvPicPr>
              <p:cNvPr id="8" name="Ink 7"/>
              <p:cNvPicPr/>
              <p:nvPr/>
            </p:nvPicPr>
            <p:blipFill>
              <a:blip r:embed="rId10"/>
              <a:stretch>
                <a:fillRect/>
              </a:stretch>
            </p:blipFill>
            <p:spPr>
              <a:xfrm>
                <a:off x="1349640" y="3143160"/>
                <a:ext cx="5464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1289160" y="3657600"/>
              <a:ext cx="717840" cy="184680"/>
            </p14:xfrm>
          </p:contentPart>
        </mc:Choice>
        <mc:Fallback xmlns="">
          <p:pic>
            <p:nvPicPr>
              <p:cNvPr id="9" name="Ink 8"/>
              <p:cNvPicPr/>
              <p:nvPr/>
            </p:nvPicPr>
            <p:blipFill>
              <a:blip r:embed="rId12"/>
              <a:stretch>
                <a:fillRect/>
              </a:stretch>
            </p:blipFill>
            <p:spPr>
              <a:xfrm>
                <a:off x="1273320" y="3594240"/>
                <a:ext cx="7495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p14:cNvContentPartPr/>
              <p14:nvPr/>
            </p14:nvContentPartPr>
            <p14:xfrm>
              <a:off x="1327320" y="4368960"/>
              <a:ext cx="609840" cy="190800"/>
            </p14:xfrm>
          </p:contentPart>
        </mc:Choice>
        <mc:Fallback xmlns="">
          <p:pic>
            <p:nvPicPr>
              <p:cNvPr id="10" name="Ink 9"/>
              <p:cNvPicPr/>
              <p:nvPr/>
            </p:nvPicPr>
            <p:blipFill>
              <a:blip r:embed="rId14"/>
              <a:stretch>
                <a:fillRect/>
              </a:stretch>
            </p:blipFill>
            <p:spPr>
              <a:xfrm>
                <a:off x="1311480" y="4305240"/>
                <a:ext cx="6415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1416240" y="5060880"/>
              <a:ext cx="578160" cy="146520"/>
            </p14:xfrm>
          </p:contentPart>
        </mc:Choice>
        <mc:Fallback xmlns="">
          <p:pic>
            <p:nvPicPr>
              <p:cNvPr id="11" name="Ink 10"/>
              <p:cNvPicPr/>
              <p:nvPr/>
            </p:nvPicPr>
            <p:blipFill>
              <a:blip r:embed="rId16"/>
              <a:stretch>
                <a:fillRect/>
              </a:stretch>
            </p:blipFill>
            <p:spPr>
              <a:xfrm>
                <a:off x="1400400" y="4997520"/>
                <a:ext cx="609840" cy="273240"/>
              </a:xfrm>
              <a:prstGeom prst="rect">
                <a:avLst/>
              </a:prstGeom>
            </p:spPr>
          </p:pic>
        </mc:Fallback>
      </mc:AlternateContent>
    </p:spTree>
    <p:extLst>
      <p:ext uri="{BB962C8B-B14F-4D97-AF65-F5344CB8AC3E}">
        <p14:creationId xmlns:p14="http://schemas.microsoft.com/office/powerpoint/2010/main" val="2177366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WhatsApp</a:t>
            </a:r>
            <a:endParaRPr lang="en-US" dirty="0"/>
          </a:p>
        </p:txBody>
      </p:sp>
      <p:sp>
        <p:nvSpPr>
          <p:cNvPr id="3" name="Content Placeholder 2"/>
          <p:cNvSpPr>
            <a:spLocks noGrp="1"/>
          </p:cNvSpPr>
          <p:nvPr>
            <p:ph idx="1"/>
          </p:nvPr>
        </p:nvSpPr>
        <p:spPr/>
        <p:txBody>
          <a:bodyPr>
            <a:normAutofit fontScale="92500" lnSpcReduction="20000"/>
          </a:bodyPr>
          <a:lstStyle/>
          <a:p>
            <a:r>
              <a:rPr lang="en-US" i="1" dirty="0"/>
              <a:t>Do you think that what you post on social media remains private? </a:t>
            </a:r>
            <a:r>
              <a:rPr lang="en-US" i="1" dirty="0" smtClean="0"/>
              <a:t>Think again.</a:t>
            </a:r>
          </a:p>
          <a:p>
            <a:r>
              <a:rPr lang="en-US" i="1" dirty="0"/>
              <a:t>A dashboard of conversations between two people </a:t>
            </a:r>
            <a:r>
              <a:rPr lang="en-US" i="1" dirty="0" smtClean="0"/>
              <a:t>Jennifer and </a:t>
            </a:r>
            <a:r>
              <a:rPr lang="en-US" i="1" dirty="0"/>
              <a:t>Nicole over 45 days on </a:t>
            </a:r>
            <a:r>
              <a:rPr lang="en-US" i="1" dirty="0" err="1" smtClean="0"/>
              <a:t>whatsapp</a:t>
            </a:r>
            <a:r>
              <a:rPr lang="en-US" i="1" dirty="0" smtClean="0"/>
              <a:t>.</a:t>
            </a:r>
          </a:p>
          <a:p>
            <a:r>
              <a:rPr lang="en-US" i="1" dirty="0"/>
              <a:t>T</a:t>
            </a:r>
            <a:r>
              <a:rPr lang="en-US" i="1" dirty="0" smtClean="0"/>
              <a:t>he </a:t>
            </a:r>
            <a:r>
              <a:rPr lang="en-US" i="1" dirty="0"/>
              <a:t>waking hours of Jennifer, </a:t>
            </a:r>
            <a:r>
              <a:rPr lang="en-US" i="1" dirty="0" smtClean="0"/>
              <a:t>showing that </a:t>
            </a:r>
            <a:r>
              <a:rPr lang="en-US" i="1" dirty="0"/>
              <a:t>she is most active around 8:00 p.m. and heads to bed around midnight.</a:t>
            </a:r>
          </a:p>
          <a:p>
            <a:r>
              <a:rPr lang="en-US" i="1" dirty="0"/>
              <a:t>Fifty-three percent of her conversation is about food, and 15 percent </a:t>
            </a:r>
            <a:r>
              <a:rPr lang="en-US" i="1" dirty="0" smtClean="0"/>
              <a:t>about desserts. </a:t>
            </a:r>
            <a:r>
              <a:rPr lang="en-US" i="1" dirty="0"/>
              <a:t>Maybe she is a strategic person to push restaurant or weight loss ads</a:t>
            </a:r>
            <a:r>
              <a:rPr lang="en-US" i="1" dirty="0" smtClean="0"/>
              <a:t>.</a:t>
            </a:r>
          </a:p>
          <a:p>
            <a:r>
              <a:rPr lang="en-US" b="1" i="1" dirty="0">
                <a:solidFill>
                  <a:srgbClr val="0070C0"/>
                </a:solidFill>
              </a:rPr>
              <a:t>WhatsApp is the world’s largest messaging service that has over </a:t>
            </a:r>
            <a:r>
              <a:rPr lang="en-US" b="1" i="1" dirty="0" smtClean="0">
                <a:solidFill>
                  <a:srgbClr val="0070C0"/>
                </a:solidFill>
              </a:rPr>
              <a:t>450 million </a:t>
            </a:r>
            <a:r>
              <a:rPr lang="en-US" b="1" i="1" dirty="0">
                <a:solidFill>
                  <a:srgbClr val="0070C0"/>
                </a:solidFill>
              </a:rPr>
              <a:t>users. </a:t>
            </a:r>
            <a:r>
              <a:rPr lang="en-US" b="1" i="1" dirty="0" err="1">
                <a:solidFill>
                  <a:srgbClr val="0070C0"/>
                </a:solidFill>
              </a:rPr>
              <a:t>FaceBook</a:t>
            </a:r>
            <a:r>
              <a:rPr lang="en-US" b="1" i="1" dirty="0">
                <a:solidFill>
                  <a:srgbClr val="0070C0"/>
                </a:solidFill>
              </a:rPr>
              <a:t> recently bought this </a:t>
            </a:r>
            <a:r>
              <a:rPr lang="en-US" b="1" i="1" dirty="0" smtClean="0">
                <a:solidFill>
                  <a:srgbClr val="0070C0"/>
                </a:solidFill>
              </a:rPr>
              <a:t>8 years ago for a whopping </a:t>
            </a:r>
            <a:r>
              <a:rPr lang="en-US" b="1" i="1" dirty="0">
                <a:solidFill>
                  <a:srgbClr val="0070C0"/>
                </a:solidFill>
              </a:rPr>
              <a:t>$19 billion.</a:t>
            </a:r>
            <a:endParaRPr lang="en-US" b="1" dirty="0">
              <a:solidFill>
                <a:srgbClr val="0070C0"/>
              </a:solidFill>
            </a:endParaRPr>
          </a:p>
        </p:txBody>
      </p:sp>
      <p:sp>
        <p:nvSpPr>
          <p:cNvPr id="4" name="Slide Number Placeholder 3"/>
          <p:cNvSpPr>
            <a:spLocks noGrp="1"/>
          </p:cNvSpPr>
          <p:nvPr>
            <p:ph type="sldNum" sz="quarter" idx="12"/>
          </p:nvPr>
        </p:nvSpPr>
        <p:spPr/>
        <p:txBody>
          <a:bodyPr/>
          <a:lstStyle/>
          <a:p>
            <a:fld id="{18CE55FB-C8CE-43BD-8EBC-C060BF5D6D85}" type="slidenum">
              <a:rPr lang="en-US" smtClean="0"/>
              <a:t>7</a:t>
            </a:fld>
            <a:endParaRPr lang="en-US"/>
          </a:p>
        </p:txBody>
      </p:sp>
    </p:spTree>
    <p:extLst>
      <p:ext uri="{BB962C8B-B14F-4D97-AF65-F5344CB8AC3E}">
        <p14:creationId xmlns:p14="http://schemas.microsoft.com/office/powerpoint/2010/main" val="7126493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70</a:t>
            </a:fld>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6198" y="1291633"/>
            <a:ext cx="6983450" cy="4832719"/>
          </a:xfr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702080" y="1619280"/>
              <a:ext cx="800280" cy="95400"/>
            </p14:xfrm>
          </p:contentPart>
        </mc:Choice>
        <mc:Fallback xmlns="">
          <p:pic>
            <p:nvPicPr>
              <p:cNvPr id="3" name="Ink 2"/>
              <p:cNvPicPr/>
              <p:nvPr/>
            </p:nvPicPr>
            <p:blipFill>
              <a:blip r:embed="rId4"/>
              <a:stretch>
                <a:fillRect/>
              </a:stretch>
            </p:blipFill>
            <p:spPr>
              <a:xfrm>
                <a:off x="1685880" y="1555920"/>
                <a:ext cx="832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5715000" y="2158920"/>
              <a:ext cx="1404000" cy="101880"/>
            </p14:xfrm>
          </p:contentPart>
        </mc:Choice>
        <mc:Fallback xmlns="">
          <p:pic>
            <p:nvPicPr>
              <p:cNvPr id="5" name="Ink 4"/>
              <p:cNvPicPr/>
              <p:nvPr/>
            </p:nvPicPr>
            <p:blipFill>
              <a:blip r:embed="rId6"/>
              <a:stretch>
                <a:fillRect/>
              </a:stretch>
            </p:blipFill>
            <p:spPr>
              <a:xfrm>
                <a:off x="5699160" y="2095560"/>
                <a:ext cx="1435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3695760" y="2279520"/>
              <a:ext cx="1619640" cy="108360"/>
            </p14:xfrm>
          </p:contentPart>
        </mc:Choice>
        <mc:Fallback xmlns="">
          <p:pic>
            <p:nvPicPr>
              <p:cNvPr id="7" name="Ink 6"/>
              <p:cNvPicPr/>
              <p:nvPr/>
            </p:nvPicPr>
            <p:blipFill>
              <a:blip r:embed="rId8"/>
              <a:stretch>
                <a:fillRect/>
              </a:stretch>
            </p:blipFill>
            <p:spPr>
              <a:xfrm>
                <a:off x="3679920" y="2216160"/>
                <a:ext cx="1651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1797120" y="2349360"/>
              <a:ext cx="375120" cy="146520"/>
            </p14:xfrm>
          </p:contentPart>
        </mc:Choice>
        <mc:Fallback xmlns="">
          <p:pic>
            <p:nvPicPr>
              <p:cNvPr id="8" name="Ink 7"/>
              <p:cNvPicPr/>
              <p:nvPr/>
            </p:nvPicPr>
            <p:blipFill>
              <a:blip r:embed="rId10"/>
              <a:stretch>
                <a:fillRect/>
              </a:stretch>
            </p:blipFill>
            <p:spPr>
              <a:xfrm>
                <a:off x="1781280" y="2286000"/>
                <a:ext cx="406800" cy="273240"/>
              </a:xfrm>
              <a:prstGeom prst="rect">
                <a:avLst/>
              </a:prstGeom>
            </p:spPr>
          </p:pic>
        </mc:Fallback>
      </mc:AlternateContent>
    </p:spTree>
    <p:extLst>
      <p:ext uri="{BB962C8B-B14F-4D97-AF65-F5344CB8AC3E}">
        <p14:creationId xmlns:p14="http://schemas.microsoft.com/office/powerpoint/2010/main" val="18803396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mining structure</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8180" y="1888065"/>
            <a:ext cx="7646557" cy="2386223"/>
          </a:xfrm>
        </p:spPr>
      </p:pic>
      <p:sp>
        <p:nvSpPr>
          <p:cNvPr id="4" name="Slide Number Placeholder 3"/>
          <p:cNvSpPr>
            <a:spLocks noGrp="1"/>
          </p:cNvSpPr>
          <p:nvPr>
            <p:ph type="sldNum" sz="quarter" idx="12"/>
          </p:nvPr>
        </p:nvSpPr>
        <p:spPr/>
        <p:txBody>
          <a:bodyPr/>
          <a:lstStyle/>
          <a:p>
            <a:fld id="{18CE55FB-C8CE-43BD-8EBC-C060BF5D6D85}" type="slidenum">
              <a:rPr lang="en-US" smtClean="0"/>
              <a:pPr/>
              <a:t>71</a:t>
            </a:fld>
            <a:endParaRPr lang="en-US" dirty="0"/>
          </a:p>
        </p:txBody>
      </p:sp>
    </p:spTree>
    <p:extLst>
      <p:ext uri="{BB962C8B-B14F-4D97-AF65-F5344CB8AC3E}">
        <p14:creationId xmlns:p14="http://schemas.microsoft.com/office/powerpoint/2010/main" val="42355414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Content Mining</a:t>
            </a:r>
          </a:p>
        </p:txBody>
      </p:sp>
      <p:sp>
        <p:nvSpPr>
          <p:cNvPr id="3" name="Content Placeholder 2"/>
          <p:cNvSpPr>
            <a:spLocks noGrp="1"/>
          </p:cNvSpPr>
          <p:nvPr>
            <p:ph idx="1"/>
          </p:nvPr>
        </p:nvSpPr>
        <p:spPr/>
        <p:txBody>
          <a:bodyPr/>
          <a:lstStyle/>
          <a:p>
            <a:r>
              <a:rPr lang="en-US" dirty="0" smtClean="0"/>
              <a:t>Mining</a:t>
            </a:r>
            <a:r>
              <a:rPr lang="en-US" dirty="0"/>
              <a:t>, extraction and integration of useful data, information and knowledge from Web page contents</a:t>
            </a:r>
            <a:r>
              <a:rPr lang="en-US" dirty="0" smtClean="0"/>
              <a:t>.</a:t>
            </a:r>
          </a:p>
          <a:p>
            <a:r>
              <a:rPr lang="en-US" b="1" dirty="0"/>
              <a:t>Wrapper induction </a:t>
            </a:r>
            <a:endParaRPr lang="en-US" b="1" dirty="0" smtClean="0"/>
          </a:p>
          <a:p>
            <a:r>
              <a:rPr lang="en-US" b="1" dirty="0" smtClean="0"/>
              <a:t>Automatic </a:t>
            </a:r>
            <a:r>
              <a:rPr lang="en-US" b="1" dirty="0"/>
              <a:t>data extraction</a:t>
            </a:r>
          </a:p>
        </p:txBody>
      </p:sp>
      <p:sp>
        <p:nvSpPr>
          <p:cNvPr id="4" name="Slide Number Placeholder 3"/>
          <p:cNvSpPr>
            <a:spLocks noGrp="1"/>
          </p:cNvSpPr>
          <p:nvPr>
            <p:ph type="sldNum" sz="quarter" idx="12"/>
          </p:nvPr>
        </p:nvSpPr>
        <p:spPr/>
        <p:txBody>
          <a:bodyPr/>
          <a:lstStyle/>
          <a:p>
            <a:fld id="{18CE55FB-C8CE-43BD-8EBC-C060BF5D6D85}" type="slidenum">
              <a:rPr lang="en-US" smtClean="0"/>
              <a:pPr/>
              <a:t>72</a:t>
            </a:fld>
            <a:endParaRPr lang="en-US" dirty="0"/>
          </a:p>
        </p:txBody>
      </p:sp>
    </p:spTree>
    <p:extLst>
      <p:ext uri="{BB962C8B-B14F-4D97-AF65-F5344CB8AC3E}">
        <p14:creationId xmlns:p14="http://schemas.microsoft.com/office/powerpoint/2010/main" val="24979559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Web page - 1</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431" y="1514168"/>
            <a:ext cx="6978984" cy="4727144"/>
          </a:xfrm>
        </p:spPr>
      </p:pic>
      <p:sp>
        <p:nvSpPr>
          <p:cNvPr id="4" name="Slide Number Placeholder 3"/>
          <p:cNvSpPr>
            <a:spLocks noGrp="1"/>
          </p:cNvSpPr>
          <p:nvPr>
            <p:ph type="sldNum" sz="quarter" idx="12"/>
          </p:nvPr>
        </p:nvSpPr>
        <p:spPr/>
        <p:txBody>
          <a:bodyPr/>
          <a:lstStyle/>
          <a:p>
            <a:fld id="{18CE55FB-C8CE-43BD-8EBC-C060BF5D6D85}" type="slidenum">
              <a:rPr lang="en-US" smtClean="0"/>
              <a:pPr/>
              <a:t>73</a:t>
            </a:fld>
            <a:endParaRPr lang="en-US" dirty="0"/>
          </a:p>
        </p:txBody>
      </p:sp>
    </p:spTree>
    <p:extLst>
      <p:ext uri="{BB962C8B-B14F-4D97-AF65-F5344CB8AC3E}">
        <p14:creationId xmlns:p14="http://schemas.microsoft.com/office/powerpoint/2010/main" val="21208857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Web </a:t>
            </a:r>
            <a:r>
              <a:rPr lang="en-US" dirty="0" smtClean="0"/>
              <a:t>page - 2</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1446" y="1616962"/>
            <a:ext cx="6644869" cy="4650580"/>
          </a:xfrm>
        </p:spPr>
      </p:pic>
      <p:sp>
        <p:nvSpPr>
          <p:cNvPr id="4" name="Slide Number Placeholder 3"/>
          <p:cNvSpPr>
            <a:spLocks noGrp="1"/>
          </p:cNvSpPr>
          <p:nvPr>
            <p:ph type="sldNum" sz="quarter" idx="12"/>
          </p:nvPr>
        </p:nvSpPr>
        <p:spPr/>
        <p:txBody>
          <a:bodyPr/>
          <a:lstStyle/>
          <a:p>
            <a:fld id="{18CE55FB-C8CE-43BD-8EBC-C060BF5D6D85}" type="slidenum">
              <a:rPr lang="en-US" smtClean="0"/>
              <a:pPr/>
              <a:t>74</a:t>
            </a:fld>
            <a:endParaRPr lang="en-US" dirty="0"/>
          </a:p>
        </p:txBody>
      </p:sp>
    </p:spTree>
    <p:extLst>
      <p:ext uri="{BB962C8B-B14F-4D97-AF65-F5344CB8AC3E}">
        <p14:creationId xmlns:p14="http://schemas.microsoft.com/office/powerpoint/2010/main" val="12847633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map</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936" y="1514168"/>
            <a:ext cx="7675331" cy="4248679"/>
          </a:xfrm>
        </p:spPr>
      </p:pic>
      <p:sp>
        <p:nvSpPr>
          <p:cNvPr id="4" name="Slide Number Placeholder 3"/>
          <p:cNvSpPr>
            <a:spLocks noGrp="1"/>
          </p:cNvSpPr>
          <p:nvPr>
            <p:ph type="sldNum" sz="quarter" idx="12"/>
          </p:nvPr>
        </p:nvSpPr>
        <p:spPr/>
        <p:txBody>
          <a:bodyPr/>
          <a:lstStyle/>
          <a:p>
            <a:fld id="{18CE55FB-C8CE-43BD-8EBC-C060BF5D6D85}" type="slidenum">
              <a:rPr lang="en-US" smtClean="0"/>
              <a:pPr/>
              <a:t>75</a:t>
            </a:fld>
            <a:endParaRPr lang="en-US" dirty="0"/>
          </a:p>
        </p:txBody>
      </p:sp>
    </p:spTree>
    <p:extLst>
      <p:ext uri="{BB962C8B-B14F-4D97-AF65-F5344CB8AC3E}">
        <p14:creationId xmlns:p14="http://schemas.microsoft.com/office/powerpoint/2010/main" val="15269977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Wrapper Induction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Using machine learning to generate extraction rules.</a:t>
            </a:r>
          </a:p>
          <a:p>
            <a:pPr lvl="1"/>
            <a:r>
              <a:rPr lang="en-US" dirty="0"/>
              <a:t>The user marks the target items in a few training pages.</a:t>
            </a:r>
          </a:p>
          <a:p>
            <a:pPr lvl="1"/>
            <a:r>
              <a:rPr lang="en-US" dirty="0"/>
              <a:t>The system learns extraction rules from these pages.</a:t>
            </a:r>
          </a:p>
          <a:p>
            <a:pPr lvl="1"/>
            <a:r>
              <a:rPr lang="en-US" dirty="0"/>
              <a:t>The rules are applied to extract target items from other pages.</a:t>
            </a:r>
          </a:p>
          <a:p>
            <a:r>
              <a:rPr lang="en-US" dirty="0"/>
              <a:t>Many wrapper induction systems, e.g.,</a:t>
            </a:r>
          </a:p>
          <a:p>
            <a:pPr lvl="1"/>
            <a:r>
              <a:rPr lang="en-US" dirty="0"/>
              <a:t>WIEN (</a:t>
            </a:r>
            <a:r>
              <a:rPr lang="en-US" dirty="0" err="1"/>
              <a:t>Kushmerick</a:t>
            </a:r>
            <a:r>
              <a:rPr lang="en-US" dirty="0"/>
              <a:t> et al, IJCAI-97),</a:t>
            </a:r>
          </a:p>
          <a:p>
            <a:pPr lvl="1"/>
            <a:r>
              <a:rPr lang="en-US" dirty="0" err="1"/>
              <a:t>Softmealy</a:t>
            </a:r>
            <a:r>
              <a:rPr lang="en-US" dirty="0"/>
              <a:t> (Hsu and Dung, 1998),</a:t>
            </a:r>
          </a:p>
          <a:p>
            <a:pPr lvl="1"/>
            <a:r>
              <a:rPr lang="en-US" dirty="0"/>
              <a:t>Stalker (</a:t>
            </a:r>
            <a:r>
              <a:rPr lang="en-US" dirty="0" err="1"/>
              <a:t>Muslea</a:t>
            </a:r>
            <a:r>
              <a:rPr lang="en-US" dirty="0"/>
              <a:t> et al. Agents-99),</a:t>
            </a:r>
          </a:p>
          <a:p>
            <a:pPr lvl="1"/>
            <a:r>
              <a:rPr lang="en-US" dirty="0"/>
              <a:t>BWI (</a:t>
            </a:r>
            <a:r>
              <a:rPr lang="en-US" dirty="0" err="1"/>
              <a:t>Freitag</a:t>
            </a:r>
            <a:r>
              <a:rPr lang="en-US" dirty="0"/>
              <a:t> and McCallum, AAAI-00),</a:t>
            </a:r>
          </a:p>
          <a:p>
            <a:pPr lvl="1"/>
            <a:r>
              <a:rPr lang="en-US" dirty="0"/>
              <a:t>WL2 (Cohen et al. WWW-02).</a:t>
            </a:r>
          </a:p>
          <a:p>
            <a:pPr lvl="1"/>
            <a:r>
              <a:rPr lang="en-US" dirty="0"/>
              <a:t>Thresher (Hogue and </a:t>
            </a:r>
            <a:r>
              <a:rPr lang="en-US" dirty="0" err="1"/>
              <a:t>Karger</a:t>
            </a:r>
            <a:r>
              <a:rPr lang="en-US" dirty="0"/>
              <a:t>, WWW-05)</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76</a:t>
            </a:fld>
            <a:endParaRPr lang="en-US" dirty="0"/>
          </a:p>
        </p:txBody>
      </p:sp>
    </p:spTree>
    <p:extLst>
      <p:ext uri="{BB962C8B-B14F-4D97-AF65-F5344CB8AC3E}">
        <p14:creationId xmlns:p14="http://schemas.microsoft.com/office/powerpoint/2010/main" val="21166111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Stalker: A hierarchical wrapper induction</a:t>
            </a:r>
          </a:p>
        </p:txBody>
      </p:sp>
      <p:sp>
        <p:nvSpPr>
          <p:cNvPr id="3" name="Content Placeholder 2"/>
          <p:cNvSpPr>
            <a:spLocks noGrp="1"/>
          </p:cNvSpPr>
          <p:nvPr>
            <p:ph idx="1"/>
          </p:nvPr>
        </p:nvSpPr>
        <p:spPr>
          <a:xfrm>
            <a:off x="1358415" y="1956391"/>
            <a:ext cx="7175986" cy="4326422"/>
          </a:xfrm>
        </p:spPr>
        <p:txBody>
          <a:bodyPr>
            <a:normAutofit/>
          </a:bodyPr>
          <a:lstStyle/>
          <a:p>
            <a:r>
              <a:rPr lang="en-US" dirty="0" smtClean="0"/>
              <a:t>Hierarchical </a:t>
            </a:r>
            <a:r>
              <a:rPr lang="en-US" dirty="0"/>
              <a:t>wrapper learning </a:t>
            </a:r>
          </a:p>
          <a:p>
            <a:pPr lvl="1"/>
            <a:r>
              <a:rPr lang="en-US" dirty="0"/>
              <a:t>Extraction is isolated at different levels of hierarchy </a:t>
            </a:r>
          </a:p>
          <a:p>
            <a:pPr lvl="1"/>
            <a:r>
              <a:rPr lang="en-US" dirty="0"/>
              <a:t>This is suitable for nested data records (embedded list) </a:t>
            </a:r>
          </a:p>
          <a:p>
            <a:r>
              <a:rPr lang="en-US" dirty="0"/>
              <a:t>Each item is extracted independent of others</a:t>
            </a:r>
            <a:r>
              <a:rPr lang="en-US" dirty="0" smtClean="0"/>
              <a:t>.</a:t>
            </a:r>
          </a:p>
          <a:p>
            <a:r>
              <a:rPr lang="en-US" dirty="0" smtClean="0"/>
              <a:t>Each </a:t>
            </a:r>
            <a:r>
              <a:rPr lang="en-US" dirty="0"/>
              <a:t>target item is extracted using two rules </a:t>
            </a:r>
          </a:p>
          <a:p>
            <a:pPr lvl="1"/>
            <a:r>
              <a:rPr lang="en-US" dirty="0"/>
              <a:t>A start rule for detecting the beginning of the target item. </a:t>
            </a:r>
          </a:p>
          <a:p>
            <a:pPr lvl="1"/>
            <a:r>
              <a:rPr lang="en-US" dirty="0"/>
              <a:t>A end rule for detecting the ending of the target item.</a:t>
            </a:r>
          </a:p>
          <a:p>
            <a:endParaRPr lang="en-US" dirty="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77</a:t>
            </a:fld>
            <a:endParaRPr lang="en-US" dirty="0"/>
          </a:p>
        </p:txBody>
      </p:sp>
    </p:spTree>
    <p:extLst>
      <p:ext uri="{BB962C8B-B14F-4D97-AF65-F5344CB8AC3E}">
        <p14:creationId xmlns:p14="http://schemas.microsoft.com/office/powerpoint/2010/main" val="6894874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2080" y="624110"/>
            <a:ext cx="7172953" cy="890058"/>
          </a:xfrm>
        </p:spPr>
        <p:txBody>
          <a:bodyPr/>
          <a:lstStyle/>
          <a:p>
            <a:r>
              <a:rPr lang="en-US" sz="3200" dirty="0"/>
              <a:t>Hierarchical extraction based on tree</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1447" y="1763687"/>
            <a:ext cx="7004502" cy="4126749"/>
          </a:xfrm>
        </p:spPr>
      </p:pic>
      <p:sp>
        <p:nvSpPr>
          <p:cNvPr id="4" name="Slide Number Placeholder 3"/>
          <p:cNvSpPr>
            <a:spLocks noGrp="1"/>
          </p:cNvSpPr>
          <p:nvPr>
            <p:ph type="sldNum" sz="quarter" idx="12"/>
          </p:nvPr>
        </p:nvSpPr>
        <p:spPr/>
        <p:txBody>
          <a:bodyPr/>
          <a:lstStyle/>
          <a:p>
            <a:fld id="{18CE55FB-C8CE-43BD-8EBC-C060BF5D6D85}" type="slidenum">
              <a:rPr lang="en-US" smtClean="0"/>
              <a:pPr/>
              <a:t>78</a:t>
            </a:fld>
            <a:endParaRPr lang="en-US" dirty="0"/>
          </a:p>
        </p:txBody>
      </p:sp>
    </p:spTree>
    <p:extLst>
      <p:ext uri="{BB962C8B-B14F-4D97-AF65-F5344CB8AC3E}">
        <p14:creationId xmlns:p14="http://schemas.microsoft.com/office/powerpoint/2010/main" val="76522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447" y="624110"/>
            <a:ext cx="7172953" cy="1247220"/>
          </a:xfrm>
        </p:spPr>
        <p:txBody>
          <a:bodyPr/>
          <a:lstStyle/>
          <a:p>
            <a:r>
              <a:rPr lang="en-US" dirty="0"/>
              <a:t>Limitations of Supervised Learning</a:t>
            </a:r>
          </a:p>
        </p:txBody>
      </p:sp>
      <p:sp>
        <p:nvSpPr>
          <p:cNvPr id="3" name="Content Placeholder 2"/>
          <p:cNvSpPr>
            <a:spLocks noGrp="1"/>
          </p:cNvSpPr>
          <p:nvPr>
            <p:ph idx="1"/>
          </p:nvPr>
        </p:nvSpPr>
        <p:spPr>
          <a:xfrm>
            <a:off x="1358415" y="2126511"/>
            <a:ext cx="7175986" cy="4156301"/>
          </a:xfrm>
        </p:spPr>
        <p:txBody>
          <a:bodyPr>
            <a:normAutofit lnSpcReduction="10000"/>
          </a:bodyPr>
          <a:lstStyle/>
          <a:p>
            <a:r>
              <a:rPr lang="en-US" dirty="0" smtClean="0"/>
              <a:t>Manual </a:t>
            </a:r>
            <a:r>
              <a:rPr lang="en-US" dirty="0"/>
              <a:t>Labeling is labor intensive and time consuming, especially if one wants to extract data from a huge number of sites. </a:t>
            </a:r>
            <a:endParaRPr lang="en-US" dirty="0" smtClean="0"/>
          </a:p>
          <a:p>
            <a:r>
              <a:rPr lang="en-US" dirty="0" smtClean="0"/>
              <a:t>Wrapper </a:t>
            </a:r>
            <a:r>
              <a:rPr lang="en-US" dirty="0"/>
              <a:t>maintenance is very costly: </a:t>
            </a:r>
          </a:p>
          <a:p>
            <a:pPr lvl="1"/>
            <a:r>
              <a:rPr lang="en-US" dirty="0"/>
              <a:t>If Web sites change frequently </a:t>
            </a:r>
          </a:p>
          <a:p>
            <a:pPr lvl="1"/>
            <a:r>
              <a:rPr lang="en-US" dirty="0"/>
              <a:t>It is necessary to detect when a wrapper stops to work properly. </a:t>
            </a:r>
          </a:p>
          <a:p>
            <a:pPr lvl="1"/>
            <a:r>
              <a:rPr lang="en-US" dirty="0"/>
              <a:t>Any change may make existing extraction rules invalid. </a:t>
            </a:r>
          </a:p>
          <a:p>
            <a:pPr lvl="1"/>
            <a:r>
              <a:rPr lang="en-US" dirty="0"/>
              <a:t>Re-learning is needed, and most likely manual relabeling as well.</a:t>
            </a:r>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79</a:t>
            </a:fld>
            <a:endParaRPr lang="en-US" dirty="0"/>
          </a:p>
        </p:txBody>
      </p:sp>
    </p:spTree>
    <p:extLst>
      <p:ext uri="{BB962C8B-B14F-4D97-AF65-F5344CB8AC3E}">
        <p14:creationId xmlns:p14="http://schemas.microsoft.com/office/powerpoint/2010/main" val="1831458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 From Where?</a:t>
            </a:r>
            <a:endParaRPr lang="en-US" dirty="0"/>
          </a:p>
        </p:txBody>
      </p:sp>
      <p:sp>
        <p:nvSpPr>
          <p:cNvPr id="3" name="Content Placeholder 2"/>
          <p:cNvSpPr>
            <a:spLocks noGrp="1"/>
          </p:cNvSpPr>
          <p:nvPr>
            <p:ph idx="1"/>
          </p:nvPr>
        </p:nvSpPr>
        <p:spPr>
          <a:xfrm>
            <a:off x="1358415" y="1582993"/>
            <a:ext cx="7175986" cy="4881602"/>
          </a:xfrm>
        </p:spPr>
        <p:txBody>
          <a:bodyPr>
            <a:normAutofit fontScale="92500" lnSpcReduction="20000"/>
          </a:bodyPr>
          <a:lstStyle/>
          <a:p>
            <a:pPr marL="457200" indent="-457200">
              <a:buFont typeface="+mj-lt"/>
              <a:buAutoNum type="arabicPeriod"/>
            </a:pPr>
            <a:r>
              <a:rPr lang="en-US" b="1" dirty="0"/>
              <a:t>In the legal profession</a:t>
            </a:r>
            <a:r>
              <a:rPr lang="en-US" dirty="0"/>
              <a:t>: text sources would include law, court deliberations</a:t>
            </a:r>
            <a:r>
              <a:rPr lang="en-US" dirty="0" smtClean="0"/>
              <a:t>, court </a:t>
            </a:r>
            <a:r>
              <a:rPr lang="en-US" dirty="0"/>
              <a:t>orders, and so on.</a:t>
            </a:r>
          </a:p>
          <a:p>
            <a:pPr marL="457200" indent="-457200">
              <a:buFont typeface="+mj-lt"/>
              <a:buAutoNum type="arabicPeriod"/>
            </a:pPr>
            <a:r>
              <a:rPr lang="en-US" b="1" dirty="0" smtClean="0"/>
              <a:t>In </a:t>
            </a:r>
            <a:r>
              <a:rPr lang="en-US" b="1" dirty="0"/>
              <a:t>academic research</a:t>
            </a:r>
            <a:r>
              <a:rPr lang="en-US" dirty="0"/>
              <a:t>: it would include texts of interviews, </a:t>
            </a:r>
            <a:r>
              <a:rPr lang="en-US" dirty="0" smtClean="0"/>
              <a:t>published research </a:t>
            </a:r>
            <a:r>
              <a:rPr lang="en-US" dirty="0"/>
              <a:t>articles, and so on.</a:t>
            </a:r>
          </a:p>
          <a:p>
            <a:pPr marL="457200" indent="-457200">
              <a:buFont typeface="+mj-lt"/>
              <a:buAutoNum type="arabicPeriod"/>
            </a:pPr>
            <a:r>
              <a:rPr lang="en-US" b="1" dirty="0" smtClean="0"/>
              <a:t>The </a:t>
            </a:r>
            <a:r>
              <a:rPr lang="en-US" b="1" dirty="0"/>
              <a:t>world of finance:</a:t>
            </a:r>
            <a:r>
              <a:rPr lang="en-US" dirty="0"/>
              <a:t> will include statutory reports, internal </a:t>
            </a:r>
            <a:r>
              <a:rPr lang="en-US" dirty="0" smtClean="0"/>
              <a:t>reports, CFO </a:t>
            </a:r>
            <a:r>
              <a:rPr lang="en-US" dirty="0"/>
              <a:t>statements, and many more.</a:t>
            </a:r>
          </a:p>
          <a:p>
            <a:pPr marL="457200" indent="-457200">
              <a:buFont typeface="+mj-lt"/>
              <a:buAutoNum type="arabicPeriod"/>
            </a:pPr>
            <a:r>
              <a:rPr lang="en-US" b="1" dirty="0" smtClean="0"/>
              <a:t>In </a:t>
            </a:r>
            <a:r>
              <a:rPr lang="en-US" b="1" dirty="0"/>
              <a:t>medicine: </a:t>
            </a:r>
            <a:r>
              <a:rPr lang="en-US" dirty="0"/>
              <a:t>it would include medical journals, patient histories, </a:t>
            </a:r>
            <a:r>
              <a:rPr lang="en-US" dirty="0" smtClean="0"/>
              <a:t>discharge summaries</a:t>
            </a:r>
            <a:r>
              <a:rPr lang="en-US" dirty="0"/>
              <a:t>, and so on.</a:t>
            </a:r>
          </a:p>
          <a:p>
            <a:pPr marL="457200" indent="-457200">
              <a:buFont typeface="+mj-lt"/>
              <a:buAutoNum type="arabicPeriod"/>
            </a:pPr>
            <a:r>
              <a:rPr lang="en-US" b="1" dirty="0" smtClean="0"/>
              <a:t>In </a:t>
            </a:r>
            <a:r>
              <a:rPr lang="en-US" b="1" dirty="0"/>
              <a:t>marketing: </a:t>
            </a:r>
            <a:r>
              <a:rPr lang="en-US" dirty="0"/>
              <a:t>it would include advertisements, customer </a:t>
            </a:r>
            <a:r>
              <a:rPr lang="en-US" dirty="0" smtClean="0"/>
              <a:t>comments, and </a:t>
            </a:r>
            <a:r>
              <a:rPr lang="en-US" dirty="0"/>
              <a:t>so on.</a:t>
            </a:r>
          </a:p>
          <a:p>
            <a:pPr marL="457200" indent="-457200">
              <a:buFont typeface="+mj-lt"/>
              <a:buAutoNum type="arabicPeriod"/>
            </a:pPr>
            <a:r>
              <a:rPr lang="en-US" b="1" dirty="0" smtClean="0"/>
              <a:t>In </a:t>
            </a:r>
            <a:r>
              <a:rPr lang="en-US" b="1" dirty="0"/>
              <a:t>the world of technology and search</a:t>
            </a:r>
            <a:r>
              <a:rPr lang="en-US" dirty="0"/>
              <a:t>: it would include patent </a:t>
            </a:r>
            <a:r>
              <a:rPr lang="en-US" dirty="0" smtClean="0"/>
              <a:t>applications, the </a:t>
            </a:r>
            <a:r>
              <a:rPr lang="en-US" dirty="0"/>
              <a:t>whole of information on the World Wide Web, </a:t>
            </a:r>
            <a:r>
              <a:rPr lang="en-US" dirty="0" smtClean="0"/>
              <a:t>and many </a:t>
            </a:r>
            <a:r>
              <a:rPr lang="en-US" dirty="0"/>
              <a:t>more.</a:t>
            </a:r>
          </a:p>
        </p:txBody>
      </p:sp>
      <p:sp>
        <p:nvSpPr>
          <p:cNvPr id="4" name="Slide Number Placeholder 3"/>
          <p:cNvSpPr>
            <a:spLocks noGrp="1"/>
          </p:cNvSpPr>
          <p:nvPr>
            <p:ph type="sldNum" sz="quarter" idx="12"/>
          </p:nvPr>
        </p:nvSpPr>
        <p:spPr/>
        <p:txBody>
          <a:bodyPr/>
          <a:lstStyle/>
          <a:p>
            <a:fld id="{18CE55FB-C8CE-43BD-8EBC-C060BF5D6D85}" type="slidenum">
              <a:rPr lang="en-US" smtClean="0"/>
              <a:t>8</a:t>
            </a:fld>
            <a:endParaRPr lang="en-US"/>
          </a:p>
        </p:txBody>
      </p:sp>
    </p:spTree>
    <p:extLst>
      <p:ext uri="{BB962C8B-B14F-4D97-AF65-F5344CB8AC3E}">
        <p14:creationId xmlns:p14="http://schemas.microsoft.com/office/powerpoint/2010/main" val="164690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Structure Mining</a:t>
            </a:r>
          </a:p>
        </p:txBody>
      </p:sp>
      <p:sp>
        <p:nvSpPr>
          <p:cNvPr id="3" name="Content Placeholder 2"/>
          <p:cNvSpPr>
            <a:spLocks noGrp="1"/>
          </p:cNvSpPr>
          <p:nvPr>
            <p:ph idx="1"/>
          </p:nvPr>
        </p:nvSpPr>
        <p:spPr/>
        <p:txBody>
          <a:bodyPr/>
          <a:lstStyle/>
          <a:p>
            <a:r>
              <a:rPr lang="en-US" dirty="0"/>
              <a:t>The Web works through a system of hyperlinks using the hypertext </a:t>
            </a:r>
            <a:r>
              <a:rPr lang="en-US" dirty="0" smtClean="0"/>
              <a:t>protocol (</a:t>
            </a:r>
            <a:r>
              <a:rPr lang="en-US" dirty="0"/>
              <a:t>http). </a:t>
            </a:r>
            <a:endParaRPr lang="en-US" dirty="0" smtClean="0"/>
          </a:p>
          <a:p>
            <a:r>
              <a:rPr lang="en-US" dirty="0" smtClean="0"/>
              <a:t>Any </a:t>
            </a:r>
            <a:r>
              <a:rPr lang="en-US" dirty="0"/>
              <a:t>page can create a link to any other page. The </a:t>
            </a:r>
            <a:r>
              <a:rPr lang="en-US" dirty="0" smtClean="0"/>
              <a:t>intertwined or </a:t>
            </a:r>
            <a:r>
              <a:rPr lang="en-US" dirty="0"/>
              <a:t>self-referral nature of the Web lends itself to some unique </a:t>
            </a:r>
            <a:r>
              <a:rPr lang="en-US" dirty="0" smtClean="0"/>
              <a:t>analytical algorithms</a:t>
            </a:r>
            <a:r>
              <a:rPr lang="en-US" dirty="0"/>
              <a:t>. </a:t>
            </a:r>
            <a:endParaRPr lang="en-US" dirty="0" smtClean="0"/>
          </a:p>
          <a:p>
            <a:r>
              <a:rPr lang="en-US" dirty="0" smtClean="0"/>
              <a:t>The </a:t>
            </a:r>
            <a:r>
              <a:rPr lang="en-US" dirty="0"/>
              <a:t>structure of web pages could also be analyzed to </a:t>
            </a:r>
            <a:r>
              <a:rPr lang="en-US" dirty="0" smtClean="0"/>
              <a:t>examine the </a:t>
            </a:r>
            <a:r>
              <a:rPr lang="en-US" dirty="0"/>
              <a:t>structure of hyperlinks among pages.</a:t>
            </a:r>
          </a:p>
        </p:txBody>
      </p:sp>
      <p:sp>
        <p:nvSpPr>
          <p:cNvPr id="4" name="Slide Number Placeholder 3"/>
          <p:cNvSpPr>
            <a:spLocks noGrp="1"/>
          </p:cNvSpPr>
          <p:nvPr>
            <p:ph type="sldNum" sz="quarter" idx="12"/>
          </p:nvPr>
        </p:nvSpPr>
        <p:spPr/>
        <p:txBody>
          <a:bodyPr/>
          <a:lstStyle/>
          <a:p>
            <a:fld id="{18CE55FB-C8CE-43BD-8EBC-C060BF5D6D85}" type="slidenum">
              <a:rPr lang="en-US" smtClean="0"/>
              <a:pPr/>
              <a:t>80</a:t>
            </a:fld>
            <a:endParaRPr lang="en-US" dirty="0"/>
          </a:p>
        </p:txBody>
      </p:sp>
    </p:spTree>
    <p:extLst>
      <p:ext uri="{BB962C8B-B14F-4D97-AF65-F5344CB8AC3E}">
        <p14:creationId xmlns:p14="http://schemas.microsoft.com/office/powerpoint/2010/main" val="34584569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Hubs and Authorities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8CE55FB-C8CE-43BD-8EBC-C060BF5D6D85}" type="slidenum">
              <a:rPr lang="en-US" smtClean="0"/>
              <a:pPr/>
              <a:t>81</a:t>
            </a:fld>
            <a:endParaRPr lang="en-US" dirty="0"/>
          </a:p>
        </p:txBody>
      </p:sp>
      <p:pic>
        <p:nvPicPr>
          <p:cNvPr id="6" name="Picture 5"/>
          <p:cNvPicPr>
            <a:picLocks noChangeAspect="1"/>
          </p:cNvPicPr>
          <p:nvPr/>
        </p:nvPicPr>
        <p:blipFill>
          <a:blip r:embed="rId2"/>
          <a:stretch>
            <a:fillRect/>
          </a:stretch>
        </p:blipFill>
        <p:spPr>
          <a:xfrm>
            <a:off x="1134333" y="1415901"/>
            <a:ext cx="7624150" cy="4623391"/>
          </a:xfrm>
          <a:prstGeom prst="rect">
            <a:avLst/>
          </a:prstGeom>
        </p:spPr>
      </p:pic>
    </p:spTree>
    <p:extLst>
      <p:ext uri="{BB962C8B-B14F-4D97-AF65-F5344CB8AC3E}">
        <p14:creationId xmlns:p14="http://schemas.microsoft.com/office/powerpoint/2010/main" val="13393495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Models</a:t>
            </a:r>
            <a:endParaRPr lang="en-US" dirty="0"/>
          </a:p>
        </p:txBody>
      </p:sp>
      <p:sp>
        <p:nvSpPr>
          <p:cNvPr id="3" name="Content Placeholder 2"/>
          <p:cNvSpPr>
            <a:spLocks noGrp="1"/>
          </p:cNvSpPr>
          <p:nvPr>
            <p:ph idx="1"/>
          </p:nvPr>
        </p:nvSpPr>
        <p:spPr/>
        <p:txBody>
          <a:bodyPr/>
          <a:lstStyle/>
          <a:p>
            <a:r>
              <a:rPr lang="en-US" b="1" dirty="0" smtClean="0"/>
              <a:t>Hubs</a:t>
            </a:r>
          </a:p>
          <a:p>
            <a:r>
              <a:rPr lang="en-US" dirty="0" smtClean="0"/>
              <a:t>The </a:t>
            </a:r>
            <a:r>
              <a:rPr lang="en-US" dirty="0"/>
              <a:t>pages with a large number of interesting links would </a:t>
            </a:r>
            <a:r>
              <a:rPr lang="en-US" dirty="0" smtClean="0"/>
              <a:t>serve as </a:t>
            </a:r>
            <a:r>
              <a:rPr lang="en-US" dirty="0"/>
              <a:t>a hub, or a gathering point, where people access a variety of information</a:t>
            </a:r>
            <a:r>
              <a:rPr lang="en-US" dirty="0" smtClean="0"/>
              <a:t>. </a:t>
            </a:r>
          </a:p>
          <a:p>
            <a:r>
              <a:rPr lang="en-US" dirty="0" smtClean="0"/>
              <a:t>Media </a:t>
            </a:r>
            <a:r>
              <a:rPr lang="en-US" dirty="0"/>
              <a:t>sites like Yahoo.com or government sites would </a:t>
            </a:r>
            <a:r>
              <a:rPr lang="en-US" dirty="0" smtClean="0"/>
              <a:t>serve </a:t>
            </a:r>
            <a:r>
              <a:rPr lang="en-US" dirty="0"/>
              <a:t>that purpose. </a:t>
            </a:r>
            <a:endParaRPr lang="en-US" dirty="0" smtClean="0"/>
          </a:p>
          <a:p>
            <a:r>
              <a:rPr lang="en-US" dirty="0" smtClean="0"/>
              <a:t>There </a:t>
            </a:r>
            <a:r>
              <a:rPr lang="en-US" dirty="0"/>
              <a:t>are focused hubs like Traveladvisor.com and </a:t>
            </a:r>
            <a:r>
              <a:rPr lang="en-US" dirty="0" smtClean="0"/>
              <a:t>many websites which </a:t>
            </a:r>
            <a:r>
              <a:rPr lang="en-US" dirty="0"/>
              <a:t>could aspire to become hubs for new emerging areas.</a:t>
            </a:r>
          </a:p>
        </p:txBody>
      </p:sp>
      <p:sp>
        <p:nvSpPr>
          <p:cNvPr id="4" name="Slide Number Placeholder 3"/>
          <p:cNvSpPr>
            <a:spLocks noGrp="1"/>
          </p:cNvSpPr>
          <p:nvPr>
            <p:ph type="sldNum" sz="quarter" idx="12"/>
          </p:nvPr>
        </p:nvSpPr>
        <p:spPr/>
        <p:txBody>
          <a:bodyPr/>
          <a:lstStyle/>
          <a:p>
            <a:fld id="{18CE55FB-C8CE-43BD-8EBC-C060BF5D6D85}" type="slidenum">
              <a:rPr lang="en-US" smtClean="0"/>
              <a:pPr/>
              <a:t>82</a:t>
            </a:fld>
            <a:endParaRPr lang="en-US" dirty="0"/>
          </a:p>
        </p:txBody>
      </p:sp>
      <p:pic>
        <p:nvPicPr>
          <p:cNvPr id="8" name="Picture 7"/>
          <p:cNvPicPr>
            <a:picLocks noChangeAspect="1"/>
          </p:cNvPicPr>
          <p:nvPr/>
        </p:nvPicPr>
        <p:blipFill>
          <a:blip r:embed="rId2"/>
          <a:stretch>
            <a:fillRect/>
          </a:stretch>
        </p:blipFill>
        <p:spPr>
          <a:xfrm>
            <a:off x="3924079" y="5324143"/>
            <a:ext cx="1264610" cy="875860"/>
          </a:xfrm>
          <a:prstGeom prst="rect">
            <a:avLst/>
          </a:prstGeom>
        </p:spPr>
      </p:pic>
    </p:spTree>
    <p:extLst>
      <p:ext uri="{BB962C8B-B14F-4D97-AF65-F5344CB8AC3E}">
        <p14:creationId xmlns:p14="http://schemas.microsoft.com/office/powerpoint/2010/main" val="6529611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Models…</a:t>
            </a:r>
            <a:endParaRPr lang="en-US" dirty="0"/>
          </a:p>
        </p:txBody>
      </p:sp>
      <p:sp>
        <p:nvSpPr>
          <p:cNvPr id="3" name="Content Placeholder 2"/>
          <p:cNvSpPr>
            <a:spLocks noGrp="1"/>
          </p:cNvSpPr>
          <p:nvPr>
            <p:ph idx="1"/>
          </p:nvPr>
        </p:nvSpPr>
        <p:spPr/>
        <p:txBody>
          <a:bodyPr>
            <a:normAutofit/>
          </a:bodyPr>
          <a:lstStyle/>
          <a:p>
            <a:r>
              <a:rPr lang="en-US" b="1" dirty="0" smtClean="0"/>
              <a:t>Authorities</a:t>
            </a:r>
          </a:p>
          <a:p>
            <a:r>
              <a:rPr lang="en-US" dirty="0" smtClean="0"/>
              <a:t>Ultimately</a:t>
            </a:r>
            <a:r>
              <a:rPr lang="en-US" dirty="0"/>
              <a:t>, people would gravitate toward pages </a:t>
            </a:r>
            <a:r>
              <a:rPr lang="en-US" dirty="0" smtClean="0"/>
              <a:t>that provide </a:t>
            </a:r>
            <a:r>
              <a:rPr lang="en-US" dirty="0"/>
              <a:t>the most complete and authoritative information on a </a:t>
            </a:r>
            <a:r>
              <a:rPr lang="en-US" dirty="0" smtClean="0"/>
              <a:t>particular subject</a:t>
            </a:r>
            <a:r>
              <a:rPr lang="en-US" dirty="0"/>
              <a:t>, including user reviews. </a:t>
            </a:r>
            <a:endParaRPr lang="en-US" dirty="0" smtClean="0"/>
          </a:p>
          <a:p>
            <a:r>
              <a:rPr lang="en-US" dirty="0" smtClean="0"/>
              <a:t>These </a:t>
            </a:r>
            <a:r>
              <a:rPr lang="en-US" dirty="0"/>
              <a:t>websites would </a:t>
            </a:r>
            <a:r>
              <a:rPr lang="en-US" dirty="0" smtClean="0"/>
              <a:t>have the </a:t>
            </a:r>
            <a:r>
              <a:rPr lang="en-US" dirty="0"/>
              <a:t>most number of inbound links. </a:t>
            </a:r>
            <a:endParaRPr lang="en-US" dirty="0" smtClean="0"/>
          </a:p>
          <a:p>
            <a:r>
              <a:rPr lang="en-US" dirty="0" smtClean="0"/>
              <a:t>Thus</a:t>
            </a:r>
            <a:r>
              <a:rPr lang="en-US" dirty="0"/>
              <a:t>, Mayoclinic.com </a:t>
            </a:r>
            <a:r>
              <a:rPr lang="en-US" dirty="0" smtClean="0"/>
              <a:t>would serve </a:t>
            </a:r>
            <a:r>
              <a:rPr lang="en-US" dirty="0"/>
              <a:t>as an authoritative page for expert medical opinion</a:t>
            </a:r>
            <a:r>
              <a:rPr lang="en-US" dirty="0" smtClean="0"/>
              <a:t>.</a:t>
            </a:r>
          </a:p>
          <a:p>
            <a:r>
              <a:rPr lang="en-US" dirty="0" err="1" smtClean="0"/>
              <a:t>Tripadvisor</a:t>
            </a:r>
            <a:r>
              <a:rPr lang="en-US" dirty="0" smtClean="0"/>
              <a:t> serves for travel purpose.</a:t>
            </a:r>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83</a:t>
            </a:fld>
            <a:endParaRPr lang="en-US" dirty="0"/>
          </a:p>
        </p:txBody>
      </p:sp>
    </p:spTree>
    <p:extLst>
      <p:ext uri="{BB962C8B-B14F-4D97-AF65-F5344CB8AC3E}">
        <p14:creationId xmlns:p14="http://schemas.microsoft.com/office/powerpoint/2010/main" val="41945068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GB" altLang="en-US" smtClean="0"/>
              <a:t>Types of text mining</a:t>
            </a:r>
            <a:endParaRPr lang="fi-FI" altLang="en-US" dirty="0"/>
          </a:p>
        </p:txBody>
      </p:sp>
      <p:sp>
        <p:nvSpPr>
          <p:cNvPr id="208899" name="Rectangle 3"/>
          <p:cNvSpPr>
            <a:spLocks noGrp="1" noChangeArrowheads="1"/>
          </p:cNvSpPr>
          <p:nvPr>
            <p:ph type="body" idx="1"/>
          </p:nvPr>
        </p:nvSpPr>
        <p:spPr/>
        <p:txBody>
          <a:bodyPr/>
          <a:lstStyle/>
          <a:p>
            <a:r>
              <a:rPr lang="en-GB" altLang="en-US" smtClean="0"/>
              <a:t>Keyword (or term) based association analysis</a:t>
            </a:r>
          </a:p>
          <a:p>
            <a:r>
              <a:rPr lang="en-GB" altLang="en-US" smtClean="0"/>
              <a:t>automatic document (topic) classification</a:t>
            </a:r>
          </a:p>
          <a:p>
            <a:r>
              <a:rPr lang="en-GB" altLang="en-US" smtClean="0"/>
              <a:t>similarity detection</a:t>
            </a:r>
          </a:p>
          <a:p>
            <a:pPr lvl="1"/>
            <a:r>
              <a:rPr lang="en-GB" altLang="en-US" smtClean="0"/>
              <a:t>cluster documents by a common author</a:t>
            </a:r>
          </a:p>
          <a:p>
            <a:pPr lvl="1"/>
            <a:r>
              <a:rPr lang="en-GB" altLang="en-US" smtClean="0"/>
              <a:t>cluster documents containing information from a common source</a:t>
            </a:r>
          </a:p>
          <a:p>
            <a:r>
              <a:rPr lang="en-GB" altLang="en-US" smtClean="0"/>
              <a:t>sequence analysis: predicting a recurring event, discovering trends</a:t>
            </a:r>
          </a:p>
          <a:p>
            <a:r>
              <a:rPr lang="en-GB" altLang="en-US" smtClean="0"/>
              <a:t>anomaly detection: find information that violates usual patterns</a:t>
            </a:r>
            <a:endParaRPr lang="fi-FI" altLang="en-US"/>
          </a:p>
        </p:txBody>
      </p:sp>
      <p:sp>
        <p:nvSpPr>
          <p:cNvPr id="4" name="Slide Number Placeholder 3"/>
          <p:cNvSpPr>
            <a:spLocks noGrp="1"/>
          </p:cNvSpPr>
          <p:nvPr>
            <p:ph type="sldNum" sz="quarter" idx="10"/>
          </p:nvPr>
        </p:nvSpPr>
        <p:spPr/>
        <p:txBody>
          <a:bodyPr/>
          <a:lstStyle/>
          <a:p>
            <a:fld id="{B2128E23-19EA-4F86-AD78-815E0A275F77}" type="slidenum">
              <a:rPr lang="en-US" altLang="en-US" smtClean="0"/>
              <a:pPr/>
              <a:t>84</a:t>
            </a:fld>
            <a:endParaRPr lang="en-US" altLang="en-US"/>
          </a:p>
        </p:txBody>
      </p:sp>
    </p:spTree>
    <p:extLst>
      <p:ext uri="{BB962C8B-B14F-4D97-AF65-F5344CB8AC3E}">
        <p14:creationId xmlns:p14="http://schemas.microsoft.com/office/powerpoint/2010/main" val="24681395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448" y="342754"/>
            <a:ext cx="7633696" cy="890058"/>
          </a:xfrm>
        </p:spPr>
        <p:txBody>
          <a:bodyPr/>
          <a:lstStyle/>
          <a:p>
            <a:r>
              <a:rPr lang="en-US" sz="3600" dirty="0" smtClean="0"/>
              <a:t>Web mining Algorithm: Page Ranking</a:t>
            </a:r>
            <a:endParaRPr lang="en-US" sz="3600" dirty="0"/>
          </a:p>
        </p:txBody>
      </p:sp>
      <p:sp>
        <p:nvSpPr>
          <p:cNvPr id="3" name="Content Placeholder 2"/>
          <p:cNvSpPr>
            <a:spLocks noGrp="1"/>
          </p:cNvSpPr>
          <p:nvPr>
            <p:ph idx="1"/>
          </p:nvPr>
        </p:nvSpPr>
        <p:spPr>
          <a:xfrm>
            <a:off x="1358414" y="1232812"/>
            <a:ext cx="7175986" cy="4699820"/>
          </a:xfrm>
        </p:spPr>
        <p:txBody>
          <a:bodyPr>
            <a:normAutofit/>
          </a:bodyPr>
          <a:lstStyle/>
          <a:p>
            <a:r>
              <a:rPr lang="en-US" sz="2000" dirty="0"/>
              <a:t>There are four pages. Page A contains a link to page B, a link to page C, and a link to page D. </a:t>
            </a:r>
            <a:endParaRPr lang="en-US" sz="2000" dirty="0" smtClean="0"/>
          </a:p>
          <a:p>
            <a:r>
              <a:rPr lang="en-US" sz="2000" dirty="0" smtClean="0"/>
              <a:t>Page </a:t>
            </a:r>
            <a:r>
              <a:rPr lang="en-US" sz="2000" dirty="0"/>
              <a:t>B contains one single link to page D. Page C points to pages A and D, and page D points to pages A and C. </a:t>
            </a:r>
            <a:endParaRPr lang="en-US" sz="2000" dirty="0" smtClean="0"/>
          </a:p>
          <a:p>
            <a:r>
              <a:rPr lang="en-US" sz="2000" dirty="0" smtClean="0"/>
              <a:t>They </a:t>
            </a:r>
            <a:r>
              <a:rPr lang="en-US" sz="2000" dirty="0"/>
              <a:t>are represented by the following graph. We have L(A) = 3, L(B) = 1 and L(C) = L(D) = 2.</a:t>
            </a:r>
          </a:p>
        </p:txBody>
      </p:sp>
      <p:sp>
        <p:nvSpPr>
          <p:cNvPr id="4" name="Slide Number Placeholder 3"/>
          <p:cNvSpPr>
            <a:spLocks noGrp="1"/>
          </p:cNvSpPr>
          <p:nvPr>
            <p:ph type="sldNum" sz="quarter" idx="12"/>
          </p:nvPr>
        </p:nvSpPr>
        <p:spPr/>
        <p:txBody>
          <a:bodyPr/>
          <a:lstStyle/>
          <a:p>
            <a:fld id="{18CE55FB-C8CE-43BD-8EBC-C060BF5D6D85}" type="slidenum">
              <a:rPr lang="en-US" smtClean="0"/>
              <a:pPr/>
              <a:t>85</a:t>
            </a:fld>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742" y="3395360"/>
            <a:ext cx="2746912" cy="2739626"/>
          </a:xfrm>
          <a:prstGeom prst="rect">
            <a:avLst/>
          </a:prstGeom>
        </p:spPr>
      </p:pic>
    </p:spTree>
    <p:extLst>
      <p:ext uri="{BB962C8B-B14F-4D97-AF65-F5344CB8AC3E}">
        <p14:creationId xmlns:p14="http://schemas.microsoft.com/office/powerpoint/2010/main" val="34886752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Ranking…</a:t>
            </a:r>
            <a:endParaRPr lang="en-US" dirty="0"/>
          </a:p>
        </p:txBody>
      </p:sp>
      <p:sp>
        <p:nvSpPr>
          <p:cNvPr id="3" name="Content Placeholder 2"/>
          <p:cNvSpPr>
            <a:spLocks noGrp="1"/>
          </p:cNvSpPr>
          <p:nvPr>
            <p:ph idx="1"/>
          </p:nvPr>
        </p:nvSpPr>
        <p:spPr/>
        <p:txBody>
          <a:bodyPr/>
          <a:lstStyle/>
          <a:p>
            <a:r>
              <a:rPr lang="en-US" dirty="0"/>
              <a:t>Let N be the total number of pages. We create an N × N matrix A by defining the (</a:t>
            </a:r>
            <a:r>
              <a:rPr lang="en-US" dirty="0" err="1"/>
              <a:t>i</a:t>
            </a:r>
            <a:r>
              <a:rPr lang="en-US" dirty="0"/>
              <a:t>, j)-entry </a:t>
            </a:r>
            <a:r>
              <a:rPr lang="en-US" dirty="0" smtClean="0"/>
              <a:t>as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86</a:t>
            </a:fld>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272" y="2504973"/>
            <a:ext cx="5446748" cy="1102448"/>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498" y="4572691"/>
            <a:ext cx="2456792" cy="1474702"/>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371" y="3659670"/>
            <a:ext cx="2394073" cy="2387723"/>
          </a:xfrm>
          <a:prstGeom prst="rect">
            <a:avLst/>
          </a:prstGeom>
        </p:spPr>
      </p:pic>
      <p:sp>
        <p:nvSpPr>
          <p:cNvPr id="8" name="Rectangle 7"/>
          <p:cNvSpPr/>
          <p:nvPr/>
        </p:nvSpPr>
        <p:spPr>
          <a:xfrm>
            <a:off x="4785199" y="3825194"/>
            <a:ext cx="4190571" cy="369332"/>
          </a:xfrm>
          <a:prstGeom prst="rect">
            <a:avLst/>
          </a:prstGeom>
        </p:spPr>
        <p:txBody>
          <a:bodyPr wrap="none">
            <a:spAutoFit/>
          </a:bodyPr>
          <a:lstStyle/>
          <a:p>
            <a:r>
              <a:rPr lang="en-US" b="1" dirty="0">
                <a:solidFill>
                  <a:srgbClr val="0070C0"/>
                </a:solidFill>
              </a:rPr>
              <a:t>L(A) = 3, L(B) = 1 and L(C) = L(D) = 2.</a:t>
            </a:r>
          </a:p>
        </p:txBody>
      </p:sp>
      <p:sp>
        <p:nvSpPr>
          <p:cNvPr id="9" name="Rectangle 8"/>
          <p:cNvSpPr/>
          <p:nvPr/>
        </p:nvSpPr>
        <p:spPr>
          <a:xfrm>
            <a:off x="6337279" y="4163048"/>
            <a:ext cx="2211572" cy="513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latin typeface="Arial" panose="020B0604020202020204" pitchFamily="34" charset="0"/>
                <a:cs typeface="Arial" panose="020B0604020202020204" pitchFamily="34" charset="0"/>
              </a:rPr>
              <a:t>A      B     C       D</a:t>
            </a:r>
            <a:endParaRPr lang="en-US" dirty="0">
              <a:solidFill>
                <a:srgbClr val="FF0000"/>
              </a:solidFill>
              <a:latin typeface="Arial" panose="020B0604020202020204" pitchFamily="34" charset="0"/>
              <a:cs typeface="Arial" panose="020B0604020202020204" pitchFamily="34" charset="0"/>
            </a:endParaRPr>
          </a:p>
        </p:txBody>
      </p:sp>
      <p:sp>
        <p:nvSpPr>
          <p:cNvPr id="10" name="Rectangle 9"/>
          <p:cNvSpPr/>
          <p:nvPr/>
        </p:nvSpPr>
        <p:spPr>
          <a:xfrm>
            <a:off x="5609899" y="4565487"/>
            <a:ext cx="727379" cy="14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latin typeface="Arial" panose="020B0604020202020204" pitchFamily="34" charset="0"/>
                <a:cs typeface="Arial" panose="020B0604020202020204" pitchFamily="34" charset="0"/>
              </a:rPr>
              <a:t>A      B     C       D</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753482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en-US" dirty="0"/>
          </a:p>
        </p:txBody>
      </p:sp>
      <p:sp>
        <p:nvSpPr>
          <p:cNvPr id="3" name="Content Placeholder 2"/>
          <p:cNvSpPr>
            <a:spLocks noGrp="1"/>
          </p:cNvSpPr>
          <p:nvPr>
            <p:ph idx="1"/>
          </p:nvPr>
        </p:nvSpPr>
        <p:spPr/>
        <p:txBody>
          <a:bodyPr>
            <a:normAutofit fontScale="92500" lnSpcReduction="20000"/>
          </a:bodyPr>
          <a:lstStyle/>
          <a:p>
            <a:r>
              <a:rPr lang="en-US" dirty="0"/>
              <a:t>Note that the sum of the entries in each column is equal to 1. </a:t>
            </a:r>
            <a:endParaRPr lang="en-US" dirty="0" smtClean="0"/>
          </a:p>
          <a:p>
            <a:r>
              <a:rPr lang="en-US" dirty="0" smtClean="0"/>
              <a:t>In </a:t>
            </a:r>
            <a:r>
              <a:rPr lang="en-US" dirty="0"/>
              <a:t>general, a matrix is said to be column-stochastic if the entries are non-negative and the sum of the entries in each column is equal to 1. </a:t>
            </a:r>
            <a:endParaRPr lang="en-US" dirty="0" smtClean="0"/>
          </a:p>
          <a:p>
            <a:r>
              <a:rPr lang="en-US" dirty="0" smtClean="0"/>
              <a:t>The </a:t>
            </a:r>
            <a:r>
              <a:rPr lang="en-US" dirty="0"/>
              <a:t>matrix A is by design a column-stochastic matrix, provided that each page contains at least one out-going link. </a:t>
            </a:r>
            <a:endParaRPr lang="en-US" dirty="0" smtClean="0"/>
          </a:p>
          <a:p>
            <a:r>
              <a:rPr lang="en-US" dirty="0" smtClean="0"/>
              <a:t>The </a:t>
            </a:r>
            <a:r>
              <a:rPr lang="en-US" dirty="0"/>
              <a:t>simplified </a:t>
            </a:r>
            <a:r>
              <a:rPr lang="en-US" dirty="0" err="1"/>
              <a:t>Pagerank</a:t>
            </a:r>
            <a:r>
              <a:rPr lang="en-US" dirty="0"/>
              <a:t> algorithm is: Initialize x to an N ×1 column vector with non-negative components, and then repeatedly replace x by the product Ax until it converges. </a:t>
            </a:r>
            <a:endParaRPr lang="en-US" dirty="0" smtClean="0"/>
          </a:p>
          <a:p>
            <a:r>
              <a:rPr lang="en-US" dirty="0" smtClean="0"/>
              <a:t>We </a:t>
            </a:r>
            <a:r>
              <a:rPr lang="en-US" dirty="0"/>
              <a:t>call the vector x the </a:t>
            </a:r>
            <a:r>
              <a:rPr lang="en-US" dirty="0" err="1"/>
              <a:t>pagerank</a:t>
            </a:r>
            <a:r>
              <a:rPr lang="en-US" dirty="0"/>
              <a:t> vector. Usually, we initialize it to a column vector whose components are equal to each other</a:t>
            </a:r>
          </a:p>
        </p:txBody>
      </p:sp>
      <p:sp>
        <p:nvSpPr>
          <p:cNvPr id="4" name="Slide Number Placeholder 3"/>
          <p:cNvSpPr>
            <a:spLocks noGrp="1"/>
          </p:cNvSpPr>
          <p:nvPr>
            <p:ph type="sldNum" sz="quarter" idx="12"/>
          </p:nvPr>
        </p:nvSpPr>
        <p:spPr/>
        <p:txBody>
          <a:bodyPr/>
          <a:lstStyle/>
          <a:p>
            <a:fld id="{18CE55FB-C8CE-43BD-8EBC-C060BF5D6D85}" type="slidenum">
              <a:rPr lang="en-US" smtClean="0"/>
              <a:pPr/>
              <a:t>87</a:t>
            </a:fld>
            <a:endParaRPr lang="en-US" dirty="0"/>
          </a:p>
        </p:txBody>
      </p:sp>
    </p:spTree>
    <p:extLst>
      <p:ext uri="{BB962C8B-B14F-4D97-AF65-F5344CB8AC3E}">
        <p14:creationId xmlns:p14="http://schemas.microsoft.com/office/powerpoint/2010/main" val="12094820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 Vector</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387" y="1514168"/>
            <a:ext cx="5502951" cy="3162862"/>
          </a:xfrm>
        </p:spPr>
      </p:pic>
      <p:sp>
        <p:nvSpPr>
          <p:cNvPr id="4" name="Slide Number Placeholder 3"/>
          <p:cNvSpPr>
            <a:spLocks noGrp="1"/>
          </p:cNvSpPr>
          <p:nvPr>
            <p:ph type="sldNum" sz="quarter" idx="12"/>
          </p:nvPr>
        </p:nvSpPr>
        <p:spPr/>
        <p:txBody>
          <a:bodyPr/>
          <a:lstStyle/>
          <a:p>
            <a:fld id="{18CE55FB-C8CE-43BD-8EBC-C060BF5D6D85}" type="slidenum">
              <a:rPr lang="en-US" smtClean="0"/>
              <a:pPr/>
              <a:t>88</a:t>
            </a:fld>
            <a:endParaRPr lang="en-US" dirty="0"/>
          </a:p>
        </p:txBody>
      </p:sp>
      <p:sp>
        <p:nvSpPr>
          <p:cNvPr id="6" name="Rectangle 5"/>
          <p:cNvSpPr/>
          <p:nvPr/>
        </p:nvSpPr>
        <p:spPr>
          <a:xfrm>
            <a:off x="1361447" y="4966809"/>
            <a:ext cx="3648756" cy="400110"/>
          </a:xfrm>
          <a:prstGeom prst="rect">
            <a:avLst/>
          </a:prstGeom>
        </p:spPr>
        <p:txBody>
          <a:bodyPr wrap="none">
            <a:spAutoFit/>
          </a:bodyPr>
          <a:lstStyle/>
          <a:p>
            <a:r>
              <a:rPr lang="en-US" sz="2000" b="1" dirty="0" smtClean="0">
                <a:solidFill>
                  <a:srgbClr val="FF0000"/>
                </a:solidFill>
              </a:rPr>
              <a:t>Page </a:t>
            </a:r>
            <a:r>
              <a:rPr lang="en-US" sz="2000" b="1" dirty="0">
                <a:solidFill>
                  <a:srgbClr val="FF0000"/>
                </a:solidFill>
              </a:rPr>
              <a:t>D has the highest rank</a:t>
            </a:r>
          </a:p>
        </p:txBody>
      </p:sp>
    </p:spTree>
    <p:extLst>
      <p:ext uri="{BB962C8B-B14F-4D97-AF65-F5344CB8AC3E}">
        <p14:creationId xmlns:p14="http://schemas.microsoft.com/office/powerpoint/2010/main" val="30854166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Usage Mining</a:t>
            </a:r>
          </a:p>
        </p:txBody>
      </p:sp>
      <p:sp>
        <p:nvSpPr>
          <p:cNvPr id="3" name="Content Placeholder 2"/>
          <p:cNvSpPr>
            <a:spLocks noGrp="1"/>
          </p:cNvSpPr>
          <p:nvPr>
            <p:ph idx="1"/>
          </p:nvPr>
        </p:nvSpPr>
        <p:spPr/>
        <p:txBody>
          <a:bodyPr>
            <a:normAutofit/>
          </a:bodyPr>
          <a:lstStyle/>
          <a:p>
            <a:r>
              <a:rPr lang="en-US" dirty="0"/>
              <a:t>As a user clicks anywhere on a web page or application, the action </a:t>
            </a:r>
            <a:r>
              <a:rPr lang="en-US" dirty="0" smtClean="0"/>
              <a:t>is recorded </a:t>
            </a:r>
            <a:r>
              <a:rPr lang="en-US" dirty="0"/>
              <a:t>by many entities in many locations. </a:t>
            </a:r>
            <a:endParaRPr lang="en-US" dirty="0" smtClean="0"/>
          </a:p>
          <a:p>
            <a:r>
              <a:rPr lang="en-US" dirty="0" smtClean="0"/>
              <a:t>The </a:t>
            </a:r>
            <a:r>
              <a:rPr lang="en-US" dirty="0"/>
              <a:t>browser at the </a:t>
            </a:r>
            <a:r>
              <a:rPr lang="en-US" dirty="0" smtClean="0"/>
              <a:t>client machine </a:t>
            </a:r>
            <a:r>
              <a:rPr lang="en-US" dirty="0"/>
              <a:t>will record the click, and the web server providing the </a:t>
            </a:r>
            <a:r>
              <a:rPr lang="en-US" dirty="0" smtClean="0"/>
              <a:t>content would </a:t>
            </a:r>
            <a:r>
              <a:rPr lang="en-US" dirty="0"/>
              <a:t>also log onto the pages-served activity. </a:t>
            </a:r>
            <a:endParaRPr lang="en-US" dirty="0" smtClean="0"/>
          </a:p>
          <a:p>
            <a:r>
              <a:rPr lang="en-US" dirty="0" smtClean="0"/>
              <a:t>The </a:t>
            </a:r>
            <a:r>
              <a:rPr lang="en-US" dirty="0"/>
              <a:t>entities between </a:t>
            </a:r>
            <a:r>
              <a:rPr lang="en-US" dirty="0" smtClean="0"/>
              <a:t>the client </a:t>
            </a:r>
            <a:r>
              <a:rPr lang="en-US" dirty="0"/>
              <a:t>and the server, such as the router, proxy server, or ad server, too</a:t>
            </a:r>
            <a:r>
              <a:rPr lang="en-US" dirty="0" smtClean="0"/>
              <a:t>, would </a:t>
            </a:r>
            <a:r>
              <a:rPr lang="en-US" dirty="0"/>
              <a:t>record that click.</a:t>
            </a:r>
          </a:p>
        </p:txBody>
      </p:sp>
      <p:sp>
        <p:nvSpPr>
          <p:cNvPr id="4" name="Slide Number Placeholder 3"/>
          <p:cNvSpPr>
            <a:spLocks noGrp="1"/>
          </p:cNvSpPr>
          <p:nvPr>
            <p:ph type="sldNum" sz="quarter" idx="12"/>
          </p:nvPr>
        </p:nvSpPr>
        <p:spPr/>
        <p:txBody>
          <a:bodyPr/>
          <a:lstStyle/>
          <a:p>
            <a:fld id="{18CE55FB-C8CE-43BD-8EBC-C060BF5D6D85}" type="slidenum">
              <a:rPr lang="en-US" smtClean="0"/>
              <a:pPr/>
              <a:t>89</a:t>
            </a:fld>
            <a:endParaRPr lang="en-US" dirty="0"/>
          </a:p>
        </p:txBody>
      </p:sp>
    </p:spTree>
    <p:extLst>
      <p:ext uri="{BB962C8B-B14F-4D97-AF65-F5344CB8AC3E}">
        <p14:creationId xmlns:p14="http://schemas.microsoft.com/office/powerpoint/2010/main" val="209649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Mining Applications</a:t>
            </a:r>
          </a:p>
        </p:txBody>
      </p:sp>
      <p:sp>
        <p:nvSpPr>
          <p:cNvPr id="3" name="Content Placeholder 2"/>
          <p:cNvSpPr>
            <a:spLocks noGrp="1"/>
          </p:cNvSpPr>
          <p:nvPr>
            <p:ph idx="1"/>
          </p:nvPr>
        </p:nvSpPr>
        <p:spPr/>
        <p:txBody>
          <a:bodyPr>
            <a:normAutofit/>
          </a:bodyPr>
          <a:lstStyle/>
          <a:p>
            <a:r>
              <a:rPr lang="en-US" dirty="0" smtClean="0">
                <a:solidFill>
                  <a:srgbClr val="FF0000"/>
                </a:solidFill>
              </a:rPr>
              <a:t>Marketing</a:t>
            </a:r>
          </a:p>
          <a:p>
            <a:pPr lvl="1"/>
            <a:r>
              <a:rPr lang="en-US" dirty="0" smtClean="0"/>
              <a:t>Anticipating </a:t>
            </a:r>
            <a:r>
              <a:rPr lang="en-US" dirty="0"/>
              <a:t>and predicting consumer behavior </a:t>
            </a:r>
            <a:r>
              <a:rPr lang="en-US" dirty="0" smtClean="0"/>
              <a:t>through social </a:t>
            </a:r>
            <a:r>
              <a:rPr lang="en-US" dirty="0"/>
              <a:t>media sources</a:t>
            </a:r>
            <a:r>
              <a:rPr lang="en-US" dirty="0" smtClean="0"/>
              <a:t>, such </a:t>
            </a:r>
            <a:r>
              <a:rPr lang="en-US" dirty="0"/>
              <a:t>as reviews, blogs, </a:t>
            </a:r>
            <a:r>
              <a:rPr lang="en-US" dirty="0" smtClean="0"/>
              <a:t>tweets</a:t>
            </a:r>
            <a:r>
              <a:rPr lang="en-US" dirty="0"/>
              <a:t>, </a:t>
            </a:r>
            <a:r>
              <a:rPr lang="en-US" dirty="0" smtClean="0"/>
              <a:t>etc.</a:t>
            </a:r>
          </a:p>
          <a:p>
            <a:pPr lvl="1"/>
            <a:r>
              <a:rPr lang="en-US" dirty="0"/>
              <a:t>The customer call center data can be analyzed for patterns of </a:t>
            </a:r>
            <a:r>
              <a:rPr lang="en-US" dirty="0" smtClean="0"/>
              <a:t>customer complaints</a:t>
            </a:r>
            <a:r>
              <a:rPr lang="en-US" dirty="0"/>
              <a:t>.</a:t>
            </a:r>
            <a:endParaRPr lang="en-US" dirty="0" smtClean="0"/>
          </a:p>
          <a:p>
            <a:r>
              <a:rPr lang="en-US" dirty="0">
                <a:solidFill>
                  <a:srgbClr val="FF0000"/>
                </a:solidFill>
              </a:rPr>
              <a:t>Business </a:t>
            </a:r>
            <a:r>
              <a:rPr lang="en-US" dirty="0" smtClean="0">
                <a:solidFill>
                  <a:srgbClr val="FF0000"/>
                </a:solidFill>
              </a:rPr>
              <a:t>operations</a:t>
            </a:r>
          </a:p>
          <a:p>
            <a:pPr lvl="1"/>
            <a:r>
              <a:rPr lang="en-US" dirty="0"/>
              <a:t>Social network analysis and text mining can be applied to e-mails</a:t>
            </a:r>
            <a:r>
              <a:rPr lang="en-US" dirty="0" smtClean="0"/>
              <a:t>, blogs</a:t>
            </a:r>
            <a:r>
              <a:rPr lang="en-US" dirty="0"/>
              <a:t>, social media and other data to measure the emotional </a:t>
            </a:r>
            <a:r>
              <a:rPr lang="en-US" dirty="0" smtClean="0"/>
              <a:t>states and </a:t>
            </a:r>
            <a:r>
              <a:rPr lang="en-US" dirty="0"/>
              <a:t>the mood of employee </a:t>
            </a:r>
            <a:r>
              <a:rPr lang="en-US" dirty="0" smtClean="0"/>
              <a:t>populations</a:t>
            </a:r>
          </a:p>
          <a:p>
            <a:pPr lvl="1"/>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t>9</a:t>
            </a:fld>
            <a:endParaRPr lang="en-US"/>
          </a:p>
        </p:txBody>
      </p:sp>
    </p:spTree>
    <p:extLst>
      <p:ext uri="{BB962C8B-B14F-4D97-AF65-F5344CB8AC3E}">
        <p14:creationId xmlns:p14="http://schemas.microsoft.com/office/powerpoint/2010/main" val="302386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normAutofit lnSpcReduction="10000"/>
          </a:bodyPr>
          <a:lstStyle/>
          <a:p>
            <a:r>
              <a:rPr lang="en-US" dirty="0"/>
              <a:t>The goal of web usage is to extract useful information from data </a:t>
            </a:r>
            <a:r>
              <a:rPr lang="en-US" dirty="0" smtClean="0"/>
              <a:t>generated through </a:t>
            </a:r>
            <a:r>
              <a:rPr lang="en-US" dirty="0"/>
              <a:t>web page visits and transactions. </a:t>
            </a:r>
            <a:endParaRPr lang="en-US" dirty="0" smtClean="0"/>
          </a:p>
          <a:p>
            <a:r>
              <a:rPr lang="en-US" dirty="0" smtClean="0"/>
              <a:t>The </a:t>
            </a:r>
            <a:r>
              <a:rPr lang="en-US" dirty="0"/>
              <a:t>activity data </a:t>
            </a:r>
            <a:r>
              <a:rPr lang="en-US" dirty="0" smtClean="0"/>
              <a:t>comes from </a:t>
            </a:r>
            <a:r>
              <a:rPr lang="en-US" dirty="0"/>
              <a:t>data stored in server access logs, referrer logs, agent logs, and </a:t>
            </a:r>
            <a:r>
              <a:rPr lang="en-US" dirty="0" err="1" smtClean="0"/>
              <a:t>clientside</a:t>
            </a:r>
            <a:r>
              <a:rPr lang="en-US" dirty="0" smtClean="0"/>
              <a:t> cookies</a:t>
            </a:r>
            <a:r>
              <a:rPr lang="en-US" dirty="0"/>
              <a:t>. </a:t>
            </a:r>
            <a:endParaRPr lang="en-US" dirty="0" smtClean="0"/>
          </a:p>
          <a:p>
            <a:r>
              <a:rPr lang="en-US" dirty="0" smtClean="0"/>
              <a:t>The </a:t>
            </a:r>
            <a:r>
              <a:rPr lang="en-US" dirty="0"/>
              <a:t>user characteristics and usage profiles are also </a:t>
            </a:r>
            <a:r>
              <a:rPr lang="en-US" dirty="0" smtClean="0"/>
              <a:t>gathered directly</a:t>
            </a:r>
            <a:r>
              <a:rPr lang="en-US" dirty="0"/>
              <a:t>, or indirectly, through syndicated data. </a:t>
            </a:r>
            <a:endParaRPr lang="en-US" dirty="0" smtClean="0"/>
          </a:p>
          <a:p>
            <a:r>
              <a:rPr lang="en-US" dirty="0" smtClean="0"/>
              <a:t>Further</a:t>
            </a:r>
            <a:r>
              <a:rPr lang="en-US" dirty="0"/>
              <a:t>, metadata, </a:t>
            </a:r>
            <a:r>
              <a:rPr lang="en-US" dirty="0" smtClean="0"/>
              <a:t>such as </a:t>
            </a:r>
            <a:r>
              <a:rPr lang="en-US" dirty="0"/>
              <a:t>page attributes, content attributes, and usage data, are also gathered.</a:t>
            </a:r>
          </a:p>
        </p:txBody>
      </p:sp>
      <p:sp>
        <p:nvSpPr>
          <p:cNvPr id="4" name="Slide Number Placeholder 3"/>
          <p:cNvSpPr>
            <a:spLocks noGrp="1"/>
          </p:cNvSpPr>
          <p:nvPr>
            <p:ph type="sldNum" sz="quarter" idx="12"/>
          </p:nvPr>
        </p:nvSpPr>
        <p:spPr/>
        <p:txBody>
          <a:bodyPr/>
          <a:lstStyle/>
          <a:p>
            <a:fld id="{18CE55FB-C8CE-43BD-8EBC-C060BF5D6D85}" type="slidenum">
              <a:rPr lang="en-US" smtClean="0"/>
              <a:pPr/>
              <a:t>90</a:t>
            </a:fld>
            <a:endParaRPr lang="en-US" dirty="0"/>
          </a:p>
        </p:txBody>
      </p:sp>
    </p:spTree>
    <p:extLst>
      <p:ext uri="{BB962C8B-B14F-4D97-AF65-F5344CB8AC3E}">
        <p14:creationId xmlns:p14="http://schemas.microsoft.com/office/powerpoint/2010/main" val="413523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a:t>
            </a:r>
            <a:endParaRPr lang="en-US" dirty="0"/>
          </a:p>
        </p:txBody>
      </p:sp>
      <p:sp>
        <p:nvSpPr>
          <p:cNvPr id="3" name="Content Placeholder 2"/>
          <p:cNvSpPr>
            <a:spLocks noGrp="1"/>
          </p:cNvSpPr>
          <p:nvPr>
            <p:ph idx="1"/>
          </p:nvPr>
        </p:nvSpPr>
        <p:spPr>
          <a:xfrm>
            <a:off x="1358415" y="1582993"/>
            <a:ext cx="7264590" cy="4699820"/>
          </a:xfrm>
        </p:spPr>
        <p:txBody>
          <a:bodyPr>
            <a:normAutofit/>
          </a:bodyPr>
          <a:lstStyle/>
          <a:p>
            <a:r>
              <a:rPr lang="en-US" dirty="0" smtClean="0"/>
              <a:t>To </a:t>
            </a:r>
            <a:r>
              <a:rPr lang="en-US" dirty="0"/>
              <a:t>create personalized </a:t>
            </a:r>
            <a:r>
              <a:rPr lang="en-US" b="1" dirty="0"/>
              <a:t>Web</a:t>
            </a:r>
            <a:r>
              <a:rPr lang="en-US" dirty="0"/>
              <a:t>-pages or provide enhanced search engines. </a:t>
            </a:r>
            <a:endParaRPr lang="en-US" dirty="0" smtClean="0"/>
          </a:p>
          <a:p>
            <a:r>
              <a:rPr lang="en-US" dirty="0"/>
              <a:t>Extracting useful information from the </a:t>
            </a:r>
            <a:r>
              <a:rPr lang="en-US" b="1" dirty="0"/>
              <a:t>Web usage</a:t>
            </a:r>
            <a:r>
              <a:rPr lang="en-US" dirty="0"/>
              <a:t> </a:t>
            </a:r>
            <a:r>
              <a:rPr lang="en-US" dirty="0" smtClean="0"/>
              <a:t>statistics</a:t>
            </a:r>
          </a:p>
          <a:p>
            <a:r>
              <a:rPr lang="en-US" dirty="0" smtClean="0"/>
              <a:t>To </a:t>
            </a:r>
            <a:r>
              <a:rPr lang="en-US" dirty="0"/>
              <a:t>extract the patterns of information </a:t>
            </a:r>
            <a:r>
              <a:rPr lang="en-US" dirty="0" smtClean="0"/>
              <a:t>from</a:t>
            </a:r>
            <a:r>
              <a:rPr lang="en-US" dirty="0"/>
              <a:t> </a:t>
            </a:r>
            <a:r>
              <a:rPr lang="en-US" b="1" dirty="0"/>
              <a:t>web</a:t>
            </a:r>
            <a:r>
              <a:rPr lang="en-US" dirty="0"/>
              <a:t> log </a:t>
            </a:r>
            <a:r>
              <a:rPr lang="en-US" dirty="0" smtClean="0"/>
              <a:t>data</a:t>
            </a:r>
          </a:p>
          <a:p>
            <a:r>
              <a:rPr lang="en-US" dirty="0"/>
              <a:t>Harvesting and processing data for the purpose of uncovering </a:t>
            </a:r>
            <a:r>
              <a:rPr lang="en-US" b="1" dirty="0"/>
              <a:t>usage</a:t>
            </a:r>
            <a:r>
              <a:rPr lang="en-US" dirty="0"/>
              <a:t> and navigation patterns of </a:t>
            </a:r>
            <a:r>
              <a:rPr lang="en-US" b="1" dirty="0" smtClean="0"/>
              <a:t>Web </a:t>
            </a:r>
            <a:r>
              <a:rPr lang="en-US" dirty="0" smtClean="0"/>
              <a:t>users.</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91</a:t>
            </a:fld>
            <a:endParaRPr lang="en-US" dirty="0"/>
          </a:p>
        </p:txBody>
      </p:sp>
    </p:spTree>
    <p:extLst>
      <p:ext uri="{BB962C8B-B14F-4D97-AF65-F5344CB8AC3E}">
        <p14:creationId xmlns:p14="http://schemas.microsoft.com/office/powerpoint/2010/main" val="162468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a:t>
            </a:r>
            <a:endParaRPr lang="en-US" dirty="0"/>
          </a:p>
        </p:txBody>
      </p:sp>
      <p:sp>
        <p:nvSpPr>
          <p:cNvPr id="3" name="Content Placeholder 2"/>
          <p:cNvSpPr>
            <a:spLocks noGrp="1"/>
          </p:cNvSpPr>
          <p:nvPr>
            <p:ph idx="1"/>
          </p:nvPr>
        </p:nvSpPr>
        <p:spPr/>
        <p:txBody>
          <a:bodyPr>
            <a:normAutofit fontScale="92500"/>
          </a:bodyPr>
          <a:lstStyle/>
          <a:p>
            <a:r>
              <a:rPr lang="en-US" dirty="0"/>
              <a:t>Association rules in the web usage mining are used to find relationships between pages that frequently appear next to one another in user sessions</a:t>
            </a:r>
            <a:r>
              <a:rPr lang="en-US" dirty="0" smtClean="0"/>
              <a:t>.</a:t>
            </a:r>
          </a:p>
          <a:p>
            <a:pPr lvl="1"/>
            <a:r>
              <a:rPr lang="en-US" dirty="0" smtClean="0"/>
              <a:t>Ex: </a:t>
            </a:r>
            <a:r>
              <a:rPr lang="en-US" dirty="0"/>
              <a:t>A.html, B.html =&gt; </a:t>
            </a:r>
            <a:r>
              <a:rPr lang="en-US" dirty="0" smtClean="0"/>
              <a:t>C.html</a:t>
            </a:r>
          </a:p>
          <a:p>
            <a:pPr lvl="1"/>
            <a:r>
              <a:rPr lang="en-US" dirty="0"/>
              <a:t>This rule shows, if user observes A and B pages, most likely will observe page C at </a:t>
            </a:r>
            <a:r>
              <a:rPr lang="en-US" dirty="0" smtClean="0"/>
              <a:t>the same </a:t>
            </a:r>
            <a:r>
              <a:rPr lang="en-US" dirty="0"/>
              <a:t>meeting</a:t>
            </a:r>
            <a:r>
              <a:rPr lang="en-US" dirty="0" smtClean="0"/>
              <a:t>.</a:t>
            </a:r>
          </a:p>
          <a:p>
            <a:r>
              <a:rPr lang="en-US" dirty="0" smtClean="0"/>
              <a:t>Sequential </a:t>
            </a:r>
            <a:r>
              <a:rPr lang="en-US" dirty="0"/>
              <a:t>patterns are used to find user navigation patterns </a:t>
            </a:r>
            <a:r>
              <a:rPr lang="en-US" dirty="0" smtClean="0"/>
              <a:t>which appear </a:t>
            </a:r>
            <a:r>
              <a:rPr lang="en-US" dirty="0"/>
              <a:t>frequently at meetings. A sequential pattern is often as follows:</a:t>
            </a:r>
          </a:p>
          <a:p>
            <a:pPr lvl="1"/>
            <a:r>
              <a:rPr lang="en-US" dirty="0"/>
              <a:t>70% of users who have first observed the page A.html and then page B.html, have </a:t>
            </a:r>
            <a:r>
              <a:rPr lang="en-US" dirty="0" smtClean="0"/>
              <a:t>observed page </a:t>
            </a:r>
            <a:r>
              <a:rPr lang="en-US" dirty="0" err="1"/>
              <a:t>C,html</a:t>
            </a:r>
            <a:r>
              <a:rPr lang="en-US" dirty="0"/>
              <a:t> in the same session , too.</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92</a:t>
            </a:fld>
            <a:endParaRPr lang="en-US" dirty="0"/>
          </a:p>
        </p:txBody>
      </p:sp>
    </p:spTree>
    <p:extLst>
      <p:ext uri="{BB962C8B-B14F-4D97-AF65-F5344CB8AC3E}">
        <p14:creationId xmlns:p14="http://schemas.microsoft.com/office/powerpoint/2010/main" val="250202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server side analysis would show the relative popularity of </a:t>
            </a:r>
            <a:r>
              <a:rPr lang="en-US" dirty="0" smtClean="0"/>
              <a:t>the web </a:t>
            </a:r>
            <a:r>
              <a:rPr lang="en-US" dirty="0"/>
              <a:t>pages accessed. Those websites could be hubs and authorities</a:t>
            </a:r>
            <a:r>
              <a:rPr lang="en-US" dirty="0" smtClean="0"/>
              <a:t>.</a:t>
            </a:r>
          </a:p>
          <a:p>
            <a:r>
              <a:rPr lang="en-US" dirty="0"/>
              <a:t>The client-side analysis could focus on the usage pattern or the </a:t>
            </a:r>
            <a:r>
              <a:rPr lang="en-US" dirty="0" smtClean="0"/>
              <a:t>actual content </a:t>
            </a:r>
            <a:r>
              <a:rPr lang="en-US" dirty="0"/>
              <a:t>consumed and created by </a:t>
            </a:r>
            <a:r>
              <a:rPr lang="en-US" dirty="0" smtClean="0"/>
              <a:t>users</a:t>
            </a:r>
          </a:p>
          <a:p>
            <a:pPr lvl="1" algn="just"/>
            <a:r>
              <a:rPr lang="en-US" dirty="0"/>
              <a:t>Usage pattern could be analyzed using “clickstream” analysis</a:t>
            </a:r>
            <a:r>
              <a:rPr lang="en-US" dirty="0" smtClean="0"/>
              <a:t>, that </a:t>
            </a:r>
            <a:r>
              <a:rPr lang="en-US" dirty="0"/>
              <a:t>is, analyzing web activity for patterns of sequence of clicks</a:t>
            </a:r>
            <a:r>
              <a:rPr lang="en-US" dirty="0" smtClean="0"/>
              <a:t>, and </a:t>
            </a:r>
            <a:r>
              <a:rPr lang="en-US" dirty="0"/>
              <a:t>the location and duration of visits on websites. </a:t>
            </a:r>
            <a:r>
              <a:rPr lang="en-US" dirty="0" smtClean="0"/>
              <a:t>Clickstream analysis </a:t>
            </a:r>
            <a:r>
              <a:rPr lang="en-US" dirty="0"/>
              <a:t>is useful for web activity analysis, software testing, </a:t>
            </a:r>
            <a:r>
              <a:rPr lang="en-US" dirty="0" smtClean="0"/>
              <a:t>market research</a:t>
            </a:r>
            <a:r>
              <a:rPr lang="en-US" dirty="0"/>
              <a:t>, and analyzing employee productivity.</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93</a:t>
            </a:fld>
            <a:endParaRPr lang="en-US" dirty="0"/>
          </a:p>
        </p:txBody>
      </p:sp>
    </p:spTree>
    <p:extLst>
      <p:ext uri="{BB962C8B-B14F-4D97-AF65-F5344CB8AC3E}">
        <p14:creationId xmlns:p14="http://schemas.microsoft.com/office/powerpoint/2010/main" val="283483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dirty="0"/>
              <a:t>Textual information accessed on the pages retrieved by users </a:t>
            </a:r>
            <a:r>
              <a:rPr lang="en-US" dirty="0" smtClean="0"/>
              <a:t>could be </a:t>
            </a:r>
            <a:r>
              <a:rPr lang="en-US" dirty="0"/>
              <a:t>analyzed using text mining techniques. </a:t>
            </a:r>
            <a:endParaRPr lang="en-US" dirty="0" smtClean="0"/>
          </a:p>
          <a:p>
            <a:r>
              <a:rPr lang="en-US" dirty="0" smtClean="0"/>
              <a:t>The </a:t>
            </a:r>
            <a:r>
              <a:rPr lang="en-US" dirty="0"/>
              <a:t>text would be </a:t>
            </a:r>
            <a:r>
              <a:rPr lang="en-US" dirty="0" smtClean="0"/>
              <a:t>gathered and </a:t>
            </a:r>
            <a:r>
              <a:rPr lang="en-US" dirty="0"/>
              <a:t>structured using the bag-of-words technique to build </a:t>
            </a:r>
            <a:r>
              <a:rPr lang="en-US" dirty="0" smtClean="0"/>
              <a:t>a </a:t>
            </a:r>
            <a:r>
              <a:rPr lang="en-US" dirty="0"/>
              <a:t>term-document matrix. </a:t>
            </a:r>
            <a:endParaRPr lang="en-US" dirty="0" smtClean="0"/>
          </a:p>
          <a:p>
            <a:r>
              <a:rPr lang="en-US" dirty="0" smtClean="0"/>
              <a:t>This </a:t>
            </a:r>
            <a:r>
              <a:rPr lang="en-US" dirty="0"/>
              <a:t>matrix could then be mined </a:t>
            </a:r>
            <a:r>
              <a:rPr lang="en-US" dirty="0" smtClean="0"/>
              <a:t>using cluster </a:t>
            </a:r>
            <a:r>
              <a:rPr lang="en-US" dirty="0"/>
              <a:t>analysis and association rules for patterns, such as </a:t>
            </a:r>
            <a:r>
              <a:rPr lang="en-US" dirty="0" smtClean="0"/>
              <a:t>popular topics</a:t>
            </a:r>
            <a:r>
              <a:rPr lang="en-US" dirty="0"/>
              <a:t>, user segmentation, and sentiment analysis</a:t>
            </a:r>
          </a:p>
        </p:txBody>
      </p:sp>
      <p:sp>
        <p:nvSpPr>
          <p:cNvPr id="4" name="Slide Number Placeholder 3"/>
          <p:cNvSpPr>
            <a:spLocks noGrp="1"/>
          </p:cNvSpPr>
          <p:nvPr>
            <p:ph type="sldNum" sz="quarter" idx="12"/>
          </p:nvPr>
        </p:nvSpPr>
        <p:spPr/>
        <p:txBody>
          <a:bodyPr/>
          <a:lstStyle/>
          <a:p>
            <a:fld id="{18CE55FB-C8CE-43BD-8EBC-C060BF5D6D85}" type="slidenum">
              <a:rPr lang="en-US" smtClean="0"/>
              <a:pPr/>
              <a:t>94</a:t>
            </a:fld>
            <a:endParaRPr lang="en-US" dirty="0"/>
          </a:p>
        </p:txBody>
      </p:sp>
    </p:spTree>
    <p:extLst>
      <p:ext uri="{BB962C8B-B14F-4D97-AF65-F5344CB8AC3E}">
        <p14:creationId xmlns:p14="http://schemas.microsoft.com/office/powerpoint/2010/main" val="315203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usage mining architecture</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707" y="1514168"/>
            <a:ext cx="7373693" cy="2309726"/>
          </a:xfrm>
        </p:spPr>
      </p:pic>
      <p:sp>
        <p:nvSpPr>
          <p:cNvPr id="4" name="Slide Number Placeholder 3"/>
          <p:cNvSpPr>
            <a:spLocks noGrp="1"/>
          </p:cNvSpPr>
          <p:nvPr>
            <p:ph type="sldNum" sz="quarter" idx="12"/>
          </p:nvPr>
        </p:nvSpPr>
        <p:spPr/>
        <p:txBody>
          <a:bodyPr/>
          <a:lstStyle/>
          <a:p>
            <a:fld id="{18CE55FB-C8CE-43BD-8EBC-C060BF5D6D85}" type="slidenum">
              <a:rPr lang="en-US" smtClean="0"/>
              <a:pPr/>
              <a:t>95</a:t>
            </a:fld>
            <a:endParaRPr lang="en-US" dirty="0"/>
          </a:p>
        </p:txBody>
      </p:sp>
    </p:spTree>
    <p:extLst>
      <p:ext uri="{BB962C8B-B14F-4D97-AF65-F5344CB8AC3E}">
        <p14:creationId xmlns:p14="http://schemas.microsoft.com/office/powerpoint/2010/main" val="13347446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Mining Algorithms</a:t>
            </a:r>
          </a:p>
        </p:txBody>
      </p:sp>
      <p:sp>
        <p:nvSpPr>
          <p:cNvPr id="3" name="Content Placeholder 2"/>
          <p:cNvSpPr>
            <a:spLocks noGrp="1"/>
          </p:cNvSpPr>
          <p:nvPr>
            <p:ph idx="1"/>
          </p:nvPr>
        </p:nvSpPr>
        <p:spPr/>
        <p:txBody>
          <a:bodyPr/>
          <a:lstStyle/>
          <a:p>
            <a:r>
              <a:rPr lang="en-US" dirty="0"/>
              <a:t>Hyperlink-Induced Topic Search (HITS</a:t>
            </a:r>
            <a:r>
              <a:rPr lang="en-US" dirty="0" smtClean="0"/>
              <a:t>)</a:t>
            </a:r>
          </a:p>
          <a:p>
            <a:r>
              <a:rPr lang="en-US" b="1" dirty="0"/>
              <a:t>HITS</a:t>
            </a:r>
            <a:r>
              <a:rPr lang="en-US" dirty="0"/>
              <a:t> identifies good authorities and hubs for a topic by assigning two numbers to a page: an </a:t>
            </a:r>
            <a:r>
              <a:rPr lang="en-US" dirty="0">
                <a:solidFill>
                  <a:srgbClr val="FF0000"/>
                </a:solidFill>
              </a:rPr>
              <a:t>authority</a:t>
            </a:r>
            <a:r>
              <a:rPr lang="en-US" dirty="0"/>
              <a:t> and a </a:t>
            </a:r>
            <a:r>
              <a:rPr lang="en-US" dirty="0">
                <a:solidFill>
                  <a:srgbClr val="FF0000"/>
                </a:solidFill>
              </a:rPr>
              <a:t>hub </a:t>
            </a:r>
            <a:r>
              <a:rPr lang="en-US" dirty="0" smtClean="0">
                <a:solidFill>
                  <a:srgbClr val="FF0000"/>
                </a:solidFill>
              </a:rPr>
              <a:t>weight</a:t>
            </a:r>
          </a:p>
          <a:p>
            <a:r>
              <a:rPr lang="en-US" dirty="0"/>
              <a:t>These weights are defined recursively. A higher authority weight occurs if the page is pointed to by pages with high hub weights. </a:t>
            </a:r>
            <a:endParaRPr lang="en-US" dirty="0" smtClean="0"/>
          </a:p>
          <a:p>
            <a:r>
              <a:rPr lang="en-US" dirty="0" smtClean="0"/>
              <a:t>A </a:t>
            </a:r>
            <a:r>
              <a:rPr lang="en-US" dirty="0"/>
              <a:t>higher hub weight occurs if the page points to many pages with high authority weights.</a:t>
            </a:r>
          </a:p>
        </p:txBody>
      </p:sp>
      <p:sp>
        <p:nvSpPr>
          <p:cNvPr id="4" name="Slide Number Placeholder 3"/>
          <p:cNvSpPr>
            <a:spLocks noGrp="1"/>
          </p:cNvSpPr>
          <p:nvPr>
            <p:ph type="sldNum" sz="quarter" idx="12"/>
          </p:nvPr>
        </p:nvSpPr>
        <p:spPr/>
        <p:txBody>
          <a:bodyPr/>
          <a:lstStyle/>
          <a:p>
            <a:fld id="{18CE55FB-C8CE-43BD-8EBC-C060BF5D6D85}" type="slidenum">
              <a:rPr lang="en-US" smtClean="0"/>
              <a:pPr/>
              <a:t>96</a:t>
            </a:fld>
            <a:endParaRPr lang="en-US" dirty="0"/>
          </a:p>
        </p:txBody>
      </p:sp>
    </p:spTree>
    <p:extLst>
      <p:ext uri="{BB962C8B-B14F-4D97-AF65-F5344CB8AC3E}">
        <p14:creationId xmlns:p14="http://schemas.microsoft.com/office/powerpoint/2010/main" val="22308441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1447" y="1514168"/>
            <a:ext cx="2362321" cy="1879697"/>
          </a:xfrm>
        </p:spPr>
      </p:pic>
      <p:sp>
        <p:nvSpPr>
          <p:cNvPr id="4" name="Slide Number Placeholder 3"/>
          <p:cNvSpPr>
            <a:spLocks noGrp="1"/>
          </p:cNvSpPr>
          <p:nvPr>
            <p:ph type="sldNum" sz="quarter" idx="12"/>
          </p:nvPr>
        </p:nvSpPr>
        <p:spPr/>
        <p:txBody>
          <a:bodyPr/>
          <a:lstStyle/>
          <a:p>
            <a:fld id="{18CE55FB-C8CE-43BD-8EBC-C060BF5D6D85}" type="slidenum">
              <a:rPr lang="en-US" smtClean="0"/>
              <a:pPr/>
              <a:t>97</a:t>
            </a:fld>
            <a:endParaRPr lang="en-US" dirty="0"/>
          </a:p>
        </p:txBody>
      </p:sp>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r="48251"/>
          <a:stretch/>
        </p:blipFill>
        <p:spPr>
          <a:xfrm>
            <a:off x="4070975" y="1354666"/>
            <a:ext cx="3775854" cy="958899"/>
          </a:xfrm>
          <a:prstGeom prst="rect">
            <a:avLst/>
          </a:prstGeom>
        </p:spPr>
      </p:pic>
      <p:sp>
        <p:nvSpPr>
          <p:cNvPr id="7" name="Rectangle 6"/>
          <p:cNvSpPr/>
          <p:nvPr/>
        </p:nvSpPr>
        <p:spPr>
          <a:xfrm>
            <a:off x="1187958" y="4283923"/>
            <a:ext cx="2396810" cy="369332"/>
          </a:xfrm>
          <a:prstGeom prst="rect">
            <a:avLst/>
          </a:prstGeom>
        </p:spPr>
        <p:txBody>
          <a:bodyPr wrap="none">
            <a:spAutoFit/>
          </a:bodyPr>
          <a:lstStyle/>
          <a:p>
            <a:r>
              <a:rPr lang="en-US" dirty="0">
                <a:solidFill>
                  <a:srgbClr val="000000"/>
                </a:solidFill>
                <a:latin typeface="Times New Roman" panose="02020603050405020304" pitchFamily="18" charset="0"/>
              </a:rPr>
              <a:t>authority weight vector </a:t>
            </a:r>
            <a:endParaRPr lang="en-US" dirty="0"/>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l="53352"/>
          <a:stretch/>
        </p:blipFill>
        <p:spPr>
          <a:xfrm>
            <a:off x="4443116" y="2564671"/>
            <a:ext cx="3403713" cy="958899"/>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839" y="3938336"/>
            <a:ext cx="3410125" cy="1060505"/>
          </a:xfrm>
          <a:prstGeom prst="rect">
            <a:avLst/>
          </a:prstGeom>
        </p:spPr>
      </p:pic>
      <p:sp>
        <p:nvSpPr>
          <p:cNvPr id="10" name="Rectangle 9"/>
          <p:cNvSpPr/>
          <p:nvPr/>
        </p:nvSpPr>
        <p:spPr>
          <a:xfrm>
            <a:off x="1187958" y="5173981"/>
            <a:ext cx="2005677" cy="369332"/>
          </a:xfrm>
          <a:prstGeom prst="rect">
            <a:avLst/>
          </a:prstGeom>
        </p:spPr>
        <p:txBody>
          <a:bodyPr wrap="none">
            <a:spAutoFit/>
          </a:bodyPr>
          <a:lstStyle/>
          <a:p>
            <a:r>
              <a:rPr lang="en-US" dirty="0">
                <a:solidFill>
                  <a:srgbClr val="000000"/>
                </a:solidFill>
                <a:latin typeface="Times New Roman" panose="02020603050405020304" pitchFamily="18" charset="0"/>
              </a:rPr>
              <a:t>updated hub weight</a:t>
            </a:r>
            <a:endParaRPr lang="en-US" dirty="0"/>
          </a:p>
        </p:txBody>
      </p:sp>
      <p:pic>
        <p:nvPicPr>
          <p:cNvPr id="11" name="Picture 1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0042" y="4998841"/>
            <a:ext cx="3257717" cy="984301"/>
          </a:xfrm>
          <a:prstGeom prst="rect">
            <a:avLst/>
          </a:prstGeom>
        </p:spPr>
      </p:pic>
    </p:spTree>
    <p:extLst>
      <p:ext uri="{BB962C8B-B14F-4D97-AF65-F5344CB8AC3E}">
        <p14:creationId xmlns:p14="http://schemas.microsoft.com/office/powerpoint/2010/main" val="41668021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80900" y="2340376"/>
            <a:ext cx="6903873" cy="1468800"/>
          </a:xfrm>
        </p:spPr>
        <p:txBody>
          <a:bodyPr/>
          <a:lstStyle/>
          <a:p>
            <a:r>
              <a:rPr lang="en-US" b="1" dirty="0" smtClean="0"/>
              <a:t>Social Network Analysis</a:t>
            </a:r>
            <a:endParaRPr lang="en-US" b="1" dirty="0"/>
          </a:p>
        </p:txBody>
      </p:sp>
      <p:sp>
        <p:nvSpPr>
          <p:cNvPr id="6" name="Text Placeholder 5"/>
          <p:cNvSpPr>
            <a:spLocks noGrp="1"/>
          </p:cNvSpPr>
          <p:nvPr>
            <p:ph type="body" idx="1"/>
          </p:nvPr>
        </p:nvSpPr>
        <p:spPr>
          <a:xfrm>
            <a:off x="1580900" y="4027968"/>
            <a:ext cx="6591985" cy="860400"/>
          </a:xfrm>
        </p:spPr>
        <p:txBody>
          <a:bodyPr/>
          <a:lstStyle/>
          <a:p>
            <a:r>
              <a:rPr lang="en-US" b="1" dirty="0" smtClean="0">
                <a:hlinkClick r:id="rId2" action="ppaction://hlinkfile"/>
              </a:rPr>
              <a:t>Play</a:t>
            </a:r>
            <a:endParaRPr lang="en-US" b="1"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98</a:t>
            </a:fld>
            <a:endParaRPr lang="en-US" dirty="0"/>
          </a:p>
        </p:txBody>
      </p:sp>
    </p:spTree>
    <p:extLst>
      <p:ext uri="{BB962C8B-B14F-4D97-AF65-F5344CB8AC3E}">
        <p14:creationId xmlns:p14="http://schemas.microsoft.com/office/powerpoint/2010/main" val="9146344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358414" y="1582993"/>
            <a:ext cx="7285855" cy="4699820"/>
          </a:xfrm>
        </p:spPr>
        <p:txBody>
          <a:bodyPr/>
          <a:lstStyle/>
          <a:p>
            <a:r>
              <a:rPr lang="en-US" dirty="0" smtClean="0"/>
              <a:t>Social Networks are a graphical representation of relationships among people and/or entities.</a:t>
            </a:r>
          </a:p>
          <a:p>
            <a:r>
              <a:rPr lang="en-US" dirty="0" smtClean="0"/>
              <a:t>SNA is used to discover the patterns of interaction and influence within in the participants in a network.</a:t>
            </a:r>
          </a:p>
          <a:p>
            <a:r>
              <a:rPr lang="en-US" dirty="0" smtClean="0"/>
              <a:t>SNA will discover central nodes and subnetworks (cluster of nodes where connections are strong).</a:t>
            </a:r>
          </a:p>
          <a:p>
            <a:r>
              <a:rPr lang="en-US" dirty="0" smtClean="0"/>
              <a:t>Strength of relationships is measured through iterative processes.</a:t>
            </a:r>
          </a:p>
          <a:p>
            <a:pPr marL="0"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18CE55FB-C8CE-43BD-8EBC-C060BF5D6D85}" type="slidenum">
              <a:rPr lang="en-US" smtClean="0"/>
              <a:pPr/>
              <a:t>99</a:t>
            </a:fld>
            <a:endParaRPr lang="en-US" dirty="0"/>
          </a:p>
        </p:txBody>
      </p:sp>
    </p:spTree>
    <p:extLst>
      <p:ext uri="{BB962C8B-B14F-4D97-AF65-F5344CB8AC3E}">
        <p14:creationId xmlns:p14="http://schemas.microsoft.com/office/powerpoint/2010/main" val="6904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Wisp">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9668</TotalTime>
  <Words>5681</Words>
  <Application>Microsoft Office PowerPoint</Application>
  <PresentationFormat>On-screen Show (4:3)</PresentationFormat>
  <Paragraphs>1109</Paragraphs>
  <Slides>117</Slides>
  <Notes>9</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117</vt:i4>
      </vt:variant>
    </vt:vector>
  </HeadingPairs>
  <TitlesOfParts>
    <vt:vector size="140" baseType="lpstr">
      <vt:lpstr>Arial</vt:lpstr>
      <vt:lpstr>Arial Black</vt:lpstr>
      <vt:lpstr>Bahnschrift SemiBold SemiConden</vt:lpstr>
      <vt:lpstr>Book Antiqua</vt:lpstr>
      <vt:lpstr>Calibri</vt:lpstr>
      <vt:lpstr>Century Gothic</vt:lpstr>
      <vt:lpstr>Gobold</vt:lpstr>
      <vt:lpstr>Playfair Display</vt:lpstr>
      <vt:lpstr>Segoe UI Historic</vt:lpstr>
      <vt:lpstr>Segoe UI Semibold</vt:lpstr>
      <vt:lpstr>Sitka Display</vt:lpstr>
      <vt:lpstr>Sitka Small</vt:lpstr>
      <vt:lpstr>Sitka Text</vt:lpstr>
      <vt:lpstr>Symbol</vt:lpstr>
      <vt:lpstr>Tahoma</vt:lpstr>
      <vt:lpstr>Times New Roman</vt:lpstr>
      <vt:lpstr>Verdana</vt:lpstr>
      <vt:lpstr>Wingdings</vt:lpstr>
      <vt:lpstr>Wingdings 3</vt:lpstr>
      <vt:lpstr>Wisp</vt:lpstr>
      <vt:lpstr>Equation</vt:lpstr>
      <vt:lpstr>VISIO</vt:lpstr>
      <vt:lpstr>Visio</vt:lpstr>
      <vt:lpstr>Module - 5</vt:lpstr>
      <vt:lpstr>Syllabus</vt:lpstr>
      <vt:lpstr>Text Book</vt:lpstr>
      <vt:lpstr>Agenda</vt:lpstr>
      <vt:lpstr>TEXT MINING</vt:lpstr>
      <vt:lpstr>Introduction</vt:lpstr>
      <vt:lpstr>Case Study : WhatsApp</vt:lpstr>
      <vt:lpstr>Text – From Where?</vt:lpstr>
      <vt:lpstr>Text Mining Applications</vt:lpstr>
      <vt:lpstr>Text Mining Applications...</vt:lpstr>
      <vt:lpstr>Text Mining Applications...</vt:lpstr>
      <vt:lpstr>Text Mining Architecture</vt:lpstr>
      <vt:lpstr>TDM</vt:lpstr>
      <vt:lpstr>Creating TDM</vt:lpstr>
      <vt:lpstr>Creating TDM…</vt:lpstr>
      <vt:lpstr>Search Engine Concept</vt:lpstr>
      <vt:lpstr>Search Engine Concept…</vt:lpstr>
      <vt:lpstr>Search Engine Architecture</vt:lpstr>
      <vt:lpstr>Document File Preparation</vt:lpstr>
      <vt:lpstr>Document File Preparation</vt:lpstr>
      <vt:lpstr>Document Normalization</vt:lpstr>
      <vt:lpstr>File Structures</vt:lpstr>
      <vt:lpstr>File Structures</vt:lpstr>
      <vt:lpstr>File Structures</vt:lpstr>
      <vt:lpstr>Latent Semantic Model</vt:lpstr>
      <vt:lpstr>LSI</vt:lpstr>
      <vt:lpstr>Dimensionality Reduction</vt:lpstr>
      <vt:lpstr>SVD - Example</vt:lpstr>
      <vt:lpstr>SVD…</vt:lpstr>
      <vt:lpstr>Example…</vt:lpstr>
      <vt:lpstr>Example…</vt:lpstr>
      <vt:lpstr>Contd…</vt:lpstr>
      <vt:lpstr>Mining the TDM</vt:lpstr>
      <vt:lpstr>Mining the TDM…</vt:lpstr>
      <vt:lpstr>Text Mining Vs. Data Mining</vt:lpstr>
      <vt:lpstr>Naïve-Bayesian Classification</vt:lpstr>
      <vt:lpstr>Introduction</vt:lpstr>
      <vt:lpstr>Bayesian Theorem: Basics</vt:lpstr>
      <vt:lpstr>Bayesian Theorem</vt:lpstr>
      <vt:lpstr>Towards Naïve Bayesian Classifier</vt:lpstr>
      <vt:lpstr>Derivation of Naïve Bayes Classifier </vt:lpstr>
      <vt:lpstr>Exercise</vt:lpstr>
      <vt:lpstr>Computation</vt:lpstr>
      <vt:lpstr>Exercise – 2 : Text Classification</vt:lpstr>
      <vt:lpstr>Solution</vt:lpstr>
      <vt:lpstr>Example 2 (Continuous Data)</vt:lpstr>
      <vt:lpstr>Advantages &amp; Disadvantages</vt:lpstr>
      <vt:lpstr>SVM</vt:lpstr>
      <vt:lpstr>Introduction</vt:lpstr>
      <vt:lpstr>Introduction…</vt:lpstr>
      <vt:lpstr>Support Vector Machines</vt:lpstr>
      <vt:lpstr>Support Vector Machines</vt:lpstr>
      <vt:lpstr>Support Vector Machines</vt:lpstr>
      <vt:lpstr>Support Vector Machines</vt:lpstr>
      <vt:lpstr>Support Vector Machines</vt:lpstr>
      <vt:lpstr>Support Vector Machines</vt:lpstr>
      <vt:lpstr>ANN vs. SVM</vt:lpstr>
      <vt:lpstr>Maximum margin classifier</vt:lpstr>
      <vt:lpstr>Goals of SVM</vt:lpstr>
      <vt:lpstr>Kernel</vt:lpstr>
      <vt:lpstr>Feature Space</vt:lpstr>
      <vt:lpstr>Steps for Kernel trick</vt:lpstr>
      <vt:lpstr>Advantages</vt:lpstr>
      <vt:lpstr>Disadvantages</vt:lpstr>
      <vt:lpstr>Web Mining</vt:lpstr>
      <vt:lpstr>Introduction</vt:lpstr>
      <vt:lpstr>Characteristics</vt:lpstr>
      <vt:lpstr>Why Web Mining?</vt:lpstr>
      <vt:lpstr>Challenges</vt:lpstr>
      <vt:lpstr>Challenges…</vt:lpstr>
      <vt:lpstr>Web mining structure</vt:lpstr>
      <vt:lpstr>Web Content Mining</vt:lpstr>
      <vt:lpstr>Sample Web page - 1</vt:lpstr>
      <vt:lpstr>Sample Web page - 2</vt:lpstr>
      <vt:lpstr>Road map</vt:lpstr>
      <vt:lpstr>Wrapper Induction</vt:lpstr>
      <vt:lpstr>Stalker: A hierarchical wrapper induction</vt:lpstr>
      <vt:lpstr>Hierarchical extraction based on tree</vt:lpstr>
      <vt:lpstr>Limitations of Supervised Learning</vt:lpstr>
      <vt:lpstr>Web Structure Mining</vt:lpstr>
      <vt:lpstr>Hubs and Authorities</vt:lpstr>
      <vt:lpstr>Strategic Models</vt:lpstr>
      <vt:lpstr>Strategic Models…</vt:lpstr>
      <vt:lpstr>Types of text mining</vt:lpstr>
      <vt:lpstr>Web mining Algorithm: Page Ranking</vt:lpstr>
      <vt:lpstr>Page Ranking…</vt:lpstr>
      <vt:lpstr>Method</vt:lpstr>
      <vt:lpstr>PageRank Vector</vt:lpstr>
      <vt:lpstr>Web Usage Mining</vt:lpstr>
      <vt:lpstr>Goal</vt:lpstr>
      <vt:lpstr>Uses</vt:lpstr>
      <vt:lpstr>Uses…</vt:lpstr>
      <vt:lpstr>Uses…</vt:lpstr>
      <vt:lpstr>Contd.</vt:lpstr>
      <vt:lpstr>Web usage mining architecture</vt:lpstr>
      <vt:lpstr>Web Mining Algorithms</vt:lpstr>
      <vt:lpstr>Example</vt:lpstr>
      <vt:lpstr>Social Network Analysis</vt:lpstr>
      <vt:lpstr>Introduction</vt:lpstr>
      <vt:lpstr>Applications of SNA</vt:lpstr>
      <vt:lpstr>Network topologies: Ring</vt:lpstr>
      <vt:lpstr>Network topologies: Hub-Spoke</vt:lpstr>
      <vt:lpstr>Techniques &amp; Algorithms</vt:lpstr>
      <vt:lpstr>Case Study - Enron EMail</vt:lpstr>
      <vt:lpstr>Email volume</vt:lpstr>
      <vt:lpstr>Using network links to trace connections</vt:lpstr>
      <vt:lpstr>Degree centrality</vt:lpstr>
      <vt:lpstr>Closeness centrality </vt:lpstr>
      <vt:lpstr>Betweenness Centrality</vt:lpstr>
      <vt:lpstr>Techniques &amp; Algorithms</vt:lpstr>
      <vt:lpstr>Influence Matrix</vt:lpstr>
      <vt:lpstr>Computing Ranks</vt:lpstr>
      <vt:lpstr>Iteration 8</vt:lpstr>
      <vt:lpstr>Exercise</vt:lpstr>
      <vt:lpstr>Influence Matrix/Flow Matrix</vt:lpstr>
      <vt:lpstr>Rank Calculation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- 3</dc:title>
  <dc:creator>Windows User</dc:creator>
  <cp:lastModifiedBy>Windows User</cp:lastModifiedBy>
  <cp:revision>281</cp:revision>
  <dcterms:created xsi:type="dcterms:W3CDTF">2019-01-29T03:31:08Z</dcterms:created>
  <dcterms:modified xsi:type="dcterms:W3CDTF">2020-04-27T06:50:49Z</dcterms:modified>
</cp:coreProperties>
</file>